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479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29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0490" autoAdjust="0"/>
  </p:normalViewPr>
  <p:slideViewPr>
    <p:cSldViewPr snapToGrid="0">
      <p:cViewPr varScale="1">
        <p:scale>
          <a:sx n="96" d="100"/>
          <a:sy n="96" d="100"/>
        </p:scale>
        <p:origin x="3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5312-AC23-4532-98A3-D1F14AD8D612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66E8F-81DD-4168-A2D1-7041F0A2F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11F-ED59-FB4D-9393-A5AED7CF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98DC-F2A5-F851-451C-01A84628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1786-D8D0-2A3A-44E9-0AFE5FB9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912A-EF90-31AE-E393-45F8800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C363-0E0F-9460-288A-AEC7E39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0D9-09DA-7755-19F7-62369B4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C681-BD01-CA98-BE4C-CD7618AB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A906-B12B-B4AF-85DA-B4276D57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9901-4344-44DD-ADB9-FC62BF37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ECCA-8B72-154E-6C55-437AFBA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7D50-91F6-A600-A143-A865A17D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56B7-65E4-3245-2CA6-5FA3E661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D790-B6AF-671B-4116-85986AC5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A4A2-ED94-F588-6E98-11B01A46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B585-2B07-8C0D-074F-270D654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2EF4F14-5C3F-E34D-F117-F2DEA4CEC4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918AFA-567E-4E17-745F-92348238DB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44D3AB1-674B-4C13-13B4-6180DD2DC8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78BA4-4198-44C9-BD30-0A0ED3D12F24}" type="slidenum">
              <a:rPr lang="tr-TR" altLang="en-US"/>
              <a:pPr>
                <a:defRPr/>
              </a:pPr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21996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2EF-9D67-384D-6616-A505437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5DC5-E18C-77F2-4503-C1DA92C8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98BB-9006-3654-AEB7-29892CD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FFC6-B28C-B7F1-9786-8AD95A8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0E72-0CBB-1443-B681-258867E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5F9A-4783-6037-4B63-EE0E273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75E9-2111-A633-107E-025C2D59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0990-81F8-88F2-874B-27801DA2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31EA-D2D5-B6A0-66F7-505C1DD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B0E-8AC5-3CB4-5F15-A42AACC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E572-DDFD-45BF-3921-83078DAB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60C4-DB6A-5D01-19BD-A8303336B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FB7DA-F03D-1D6F-3F7C-A270FCD3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1A08-E224-F7C4-5AFF-D346C73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F98D6-9E41-C017-64A4-0ABB5E63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44A5-D281-D2AC-1155-231D51F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A1E-2F72-3FB3-F583-090721E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95BA-21BB-282F-1B5F-8D187704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4D88A-E0EE-9A5C-8AD2-0DDDF2AC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7624-86E0-948B-133C-03927885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7FA83-3227-1FB8-B86C-2DC9AA3FB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76443-2923-2F45-46D5-39163EF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7CA58-92A4-CB74-C44C-1FA6C4FB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AC179-C049-6F7A-21CB-E352482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F95B-C1DF-725F-3936-44E0B255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E784B-A66A-8E25-B10A-A9E1E32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28B82-1750-DDF1-67AB-78E56195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8F23-4791-E02B-4925-8325A5B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4545-5A01-3E5A-4944-79F595E8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EA87E-024B-AA46-9082-E28823D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CFDB-CB0E-79F2-F7CD-A2741B1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BFB-6939-6581-1603-9D9E6F1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CC455-1FB0-4CF8-AEA1-45B78D37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8884-F06F-11B7-0A66-FAEC53CA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A9652-6985-0B4D-45CC-D909F2F5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6AD1-9207-2BC6-D1C8-472FF6D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18E6-5675-0194-7B93-AC7476A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C53-2467-6D70-1F0C-C7BFC19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99D-38F4-5A76-9236-B8BB0B42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1289-B98F-DFB1-330B-F675AD7F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06E98-DA86-D750-9288-8241C19D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4DEF-1704-1A74-4AEF-14951AF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4F9-E8BB-2AB8-B127-C1A071A0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C0CE9-664B-B1EA-A977-081F250F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AF78-DC40-8FA6-11C5-75DC3180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425-9013-70DF-85B8-FF5CA8F8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5BA3-D42C-4D83-83AF-D4390FDCAD1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9DF6-29D4-F171-A557-F24CCA7A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D566-33B7-4841-5FDD-F2DC97F6B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0">
            <a:extLst>
              <a:ext uri="{FF2B5EF4-FFF2-40B4-BE49-F238E27FC236}">
                <a16:creationId xmlns:a16="http://schemas.microsoft.com/office/drawing/2014/main" id="{974C64FD-7247-6FC1-961D-C3520C54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115888"/>
            <a:ext cx="789781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T.C.</a:t>
            </a:r>
            <a:b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BALIKESİR ÜNİVERSİTESİ</a:t>
            </a:r>
            <a:b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MÜHENDİSLİK FAKÜLTESİ</a:t>
            </a:r>
            <a:b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BİLGİSAYAR MÜHENDİSLİĞİ BÖLÜMÜ</a:t>
            </a:r>
          </a:p>
        </p:txBody>
      </p:sp>
      <p:sp>
        <p:nvSpPr>
          <p:cNvPr id="4099" name="Text Box 31">
            <a:extLst>
              <a:ext uri="{FF2B5EF4-FFF2-40B4-BE49-F238E27FC236}">
                <a16:creationId xmlns:a16="http://schemas.microsoft.com/office/drawing/2014/main" id="{492AD983-75C1-0211-7F40-D038C3AB6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241800"/>
            <a:ext cx="3529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en-US" sz="1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tr-TR" alt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Öğr. Üyesi Sevdanur GENÇ</a:t>
            </a:r>
          </a:p>
        </p:txBody>
      </p:sp>
      <p:sp>
        <p:nvSpPr>
          <p:cNvPr id="4100" name="Text Box 32">
            <a:extLst>
              <a:ext uri="{FF2B5EF4-FFF2-40B4-BE49-F238E27FC236}">
                <a16:creationId xmlns:a16="http://schemas.microsoft.com/office/drawing/2014/main" id="{ECA6AC53-05F7-066D-3449-498452A7E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2420938"/>
            <a:ext cx="88931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en-US" sz="4400" b="1" dirty="0">
                <a:solidFill>
                  <a:srgbClr val="B46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Yazılım Mühendisliği</a:t>
            </a:r>
          </a:p>
        </p:txBody>
      </p:sp>
      <p:sp>
        <p:nvSpPr>
          <p:cNvPr id="4101" name="Text Box 33">
            <a:extLst>
              <a:ext uri="{FF2B5EF4-FFF2-40B4-BE49-F238E27FC236}">
                <a16:creationId xmlns:a16="http://schemas.microsoft.com/office/drawing/2014/main" id="{E54F2DD7-C45D-F758-475D-E3D560CE6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25" y="5373688"/>
            <a:ext cx="28813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Bal</a:t>
            </a:r>
            <a:r>
              <a:rPr lang="tr-TR" alt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ıkesir, 2025</a:t>
            </a:r>
          </a:p>
        </p:txBody>
      </p:sp>
      <p:sp>
        <p:nvSpPr>
          <p:cNvPr id="4102" name="Text Box 31">
            <a:extLst>
              <a:ext uri="{FF2B5EF4-FFF2-40B4-BE49-F238E27FC236}">
                <a16:creationId xmlns:a16="http://schemas.microsoft.com/office/drawing/2014/main" id="{82BB6945-AC9E-67CF-1816-9630E4838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4821238"/>
            <a:ext cx="3527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sevdanur.genc@balikesir.edu.tr</a:t>
            </a:r>
            <a:endParaRPr lang="tr-TR" alt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BC36476F-8619-2833-44C2-21647165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3457575"/>
            <a:ext cx="820896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tr-TR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Bölüm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 </a:t>
            </a: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kestirimi;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bilgi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gerekebilecek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üretimden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belirlenebilmesi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845" indent="-271780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84480" algn="l"/>
              </a:tabLst>
            </a:pPr>
            <a:r>
              <a:rPr lang="tr-TR"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Unsurlar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1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Geçmiş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projelere</a:t>
            </a:r>
            <a:r>
              <a:rPr lang="tr-TR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deneyimleri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İzlenen</a:t>
            </a:r>
            <a:r>
              <a:rPr lang="tr-T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55"/>
              </a:spcBef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uygulanabilir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58FEEA1-6A35-3B2D-40B5-F52BD9871A4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356083"/>
            <a:ext cx="3409950" cy="27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7"/>
            <a:ext cx="10515600" cy="330949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00"/>
              </a:spcBef>
              <a:buNone/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sayesinde;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Gecikmeler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önlenir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kolaylaştırılır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 etkin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sağlanır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ştir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sağlıklı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fiyatlandırılır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zamanında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hedeflenen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bütçe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sınırları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içerisinde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bitirilir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8042661-E1F5-A7BB-D9D0-80ADD030BD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889" y="3969637"/>
            <a:ext cx="36575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2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Gözlemlenebilecek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değerler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Projede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eleman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sayısı,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niteliği,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satırın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(ortalama)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kişi/</a:t>
            </a:r>
            <a:r>
              <a:rPr lang="tr-TR" sz="20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ay’da</a:t>
            </a:r>
            <a:r>
              <a:rPr lang="tr-T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gerçekleştirilen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</a:t>
            </a:r>
            <a:r>
              <a:rPr lang="tr-TR" sz="20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0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20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</a:t>
            </a:r>
            <a:r>
              <a:rPr lang="tr-TR"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tr-TR" sz="20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ştir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kişi/</a:t>
            </a:r>
            <a:r>
              <a:rPr lang="tr-TR" sz="20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ay’da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14412D4-48DB-87DE-37E3-9C5DDB707B2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3700" y="2676905"/>
            <a:ext cx="2473805" cy="29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 lnSpcReduction="10000"/>
          </a:bodyPr>
          <a:lstStyle/>
          <a:p>
            <a:pPr marL="377190" indent="-365125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1700" b="1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boyut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türüne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büyüklüğünü</a:t>
            </a:r>
            <a:r>
              <a:rPr lang="tr-TR" sz="1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kestiren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işgücünü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kestiren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Projelerin</a:t>
            </a:r>
            <a:r>
              <a:rPr lang="tr-TR" sz="1700" b="1" spc="-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lang="tr-TR" sz="1700" b="1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Makro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(büyük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boyutlu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kişi-yıl)</a:t>
            </a: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(orta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boyutlu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projeler)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 algn="just">
              <a:lnSpc>
                <a:spcPts val="2035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Uygulanış</a:t>
            </a:r>
            <a:r>
              <a:rPr lang="tr-TR" sz="17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biçimlerine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yalın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Değişik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aşamalarda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kullanılabilirlik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kullanılabilen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kullanılabilen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Gerçekleştirim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kullanılabilen</a:t>
            </a:r>
            <a:r>
              <a:rPr lang="tr-TR" sz="1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Yöntemlerin</a:t>
            </a:r>
            <a:r>
              <a:rPr lang="tr-TR" sz="1700" b="1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yapılarına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Uzman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deneyimine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duyan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Önceki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projelerdeki</a:t>
            </a:r>
            <a:r>
              <a:rPr lang="tr-TR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kullanan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E96CAFC-313D-F8A1-E1EA-7E53FF678AD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0157" y="2202178"/>
            <a:ext cx="3306318" cy="31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Noktaları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Yöntemi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noktaları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geliştirmenin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erken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(analiz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aşamasında)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saptanan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oluşturulduğu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ortamdan bağımsız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alınarak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temel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adım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izlenir: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22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bilgi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ortamının incelenmesi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karmaşıklığının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noktası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3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 </a:t>
            </a:r>
            <a:r>
              <a:rPr lang="tr-TR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ortamının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Girdileri:</a:t>
            </a:r>
            <a:r>
              <a:rPr lang="tr-TR" sz="2400" spc="4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sicil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bilgileri,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Çıktıları:</a:t>
            </a:r>
            <a:r>
              <a:rPr lang="tr-TR" sz="2400" spc="5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çıktı;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raporlar,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ekran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çıktıları,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iletileri,...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8740" indent="-258445" algn="just">
              <a:lnSpc>
                <a:spcPct val="101200"/>
              </a:lnSpc>
              <a:spcBef>
                <a:spcPts val="141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Sorguları:</a:t>
            </a:r>
            <a:r>
              <a:rPr lang="tr-TR" sz="2400" spc="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sicil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bilgilerinin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sorgulaması,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 bilgilerinin </a:t>
            </a:r>
            <a:r>
              <a:rPr lang="tr-TR" sz="1800" spc="-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sorgulaması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1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Dosyalar:</a:t>
            </a:r>
            <a:r>
              <a:rPr lang="tr-TR" sz="2400" spc="-9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yığını,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tablolar,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lang="tr-TR" sz="2400" spc="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z="2400" spc="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yüzler:</a:t>
            </a:r>
            <a:r>
              <a:rPr lang="tr-TR" sz="2400" spc="-9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Başka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programlarla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iletimi.</a:t>
            </a:r>
            <a:r>
              <a:rPr lang="tr-TR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indent="0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Bunların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ağırlık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faktörleriyle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çarpımları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toplanarak,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Ayarlanmamış</a:t>
            </a:r>
            <a:r>
              <a:rPr lang="tr-TR" sz="1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18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</a:t>
            </a:r>
            <a:r>
              <a:rPr lang="tr-TR" sz="1800" spc="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(AİN)</a:t>
            </a:r>
            <a:r>
              <a:rPr lang="tr-TR" sz="18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1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4400" u="none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Bileşenleri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C391C52-6409-E4DB-D033-36D8CDD244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020" y="1414463"/>
            <a:ext cx="8153960" cy="42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4400" u="none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karmaşıklığının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915650" cy="4876357"/>
          </a:xfrm>
        </p:spPr>
        <p:txBody>
          <a:bodyPr>
            <a:normAutofit fontScale="85000" lnSpcReduction="20000"/>
          </a:bodyPr>
          <a:lstStyle/>
          <a:p>
            <a:pPr marL="355600" indent="-343535" algn="just">
              <a:lnSpc>
                <a:spcPct val="100000"/>
              </a:lnSpc>
              <a:spcBef>
                <a:spcPts val="12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Uygulama,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güvenilir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yedekleme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kurtarma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gerektiriyor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marL="355600" indent="-343535" algn="just">
              <a:lnSpc>
                <a:spcPct val="100000"/>
              </a:lnSpc>
              <a:spcBef>
                <a:spcPts val="11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iletişimi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gerektiriyor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marL="355600" indent="-343535" algn="just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Dağıtılmış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İşlemler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Performans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kritik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dosyalar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sorgular karmaşık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İçsel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</a:p>
          <a:p>
            <a:pPr marL="355600" indent="-343535" algn="just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Tasarlanacak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yeniden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366520" algn="just">
              <a:lnSpc>
                <a:spcPct val="155000"/>
              </a:lnSpc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Dönüştürme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kurulun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tasarımda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alınacak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1366520" indent="0" algn="just">
              <a:lnSpc>
                <a:spcPct val="155000"/>
              </a:lnSpc>
              <a:buClr>
                <a:srgbClr val="1CACE3"/>
              </a:buClr>
              <a:buNone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Cevaplar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puanlandırılır.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1175"/>
              </a:spcBef>
              <a:buNone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Bunlar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hesaplanıp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toplanarak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Karmaşıklık</a:t>
            </a:r>
            <a:r>
              <a:rPr lang="tr-TR" sz="2800" spc="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Faktörü</a:t>
            </a:r>
            <a:r>
              <a:rPr lang="tr-TR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(TKF)</a:t>
            </a:r>
            <a:r>
              <a:rPr lang="tr-TR" sz="2800" spc="4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6B2EDE17-C620-0576-2FCA-29AC84F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2839" y="2130933"/>
            <a:ext cx="2977135" cy="25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İN=AİN*(0,65*0,01*TKF)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lang="tr-TR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5"/>
              </a:spcBef>
              <a:buNone/>
            </a:pP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Değişik</a:t>
            </a:r>
            <a:r>
              <a:rPr lang="tr-T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amaçlarla</a:t>
            </a:r>
            <a:r>
              <a:rPr lang="tr-T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525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</a:tabLst>
            </a:pPr>
            <a:r>
              <a:rPr lang="tr-TR" sz="21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Üretkenlik</a:t>
            </a:r>
            <a:r>
              <a:rPr lang="tr-TR" sz="2100" b="1" spc="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  <a:r>
              <a:rPr lang="tr-TR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Kişi-Ay</a:t>
            </a: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509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  <a:tab pos="2755900" algn="l"/>
              </a:tabLst>
            </a:pPr>
            <a:r>
              <a:rPr lang="tr-TR" sz="21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	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Hatalar</a:t>
            </a:r>
            <a:r>
              <a:rPr lang="tr-TR" sz="2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</a:p>
          <a:p>
            <a:pPr marL="570230" lvl="1" indent="-215265" algn="just">
              <a:lnSpc>
                <a:spcPct val="100000"/>
              </a:lnSpc>
              <a:spcBef>
                <a:spcPts val="50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  <a:tab pos="1841500" algn="l"/>
              </a:tabLst>
            </a:pPr>
            <a:r>
              <a:rPr lang="tr-TR" sz="21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	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tr-TR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98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7008FC2-5BBB-5232-28EC-19AB51D4AB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19486" y="1528763"/>
            <a:ext cx="3147740" cy="4548187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D7B2DC9-BFDA-7E2B-9DC0-1C798D6098BD}"/>
              </a:ext>
            </a:extLst>
          </p:cNvPr>
          <p:cNvSpPr txBox="1"/>
          <p:nvPr/>
        </p:nvSpPr>
        <p:spPr>
          <a:xfrm>
            <a:off x="6096000" y="2315591"/>
            <a:ext cx="3639185" cy="2413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03505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İN=300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Tabanlı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dil </a:t>
            </a:r>
            <a:r>
              <a:rPr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(SmalTalk)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kullanılıyor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Sayısı=300*30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</a:pPr>
            <a:endParaRPr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1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AF7-3E25-DC81-D153-2465221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002060"/>
                </a:solidFill>
              </a:rPr>
              <a:t>Ajanda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F17F-483A-4A84-2D68-4816F6D7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Aşamaları</a:t>
            </a:r>
            <a:r>
              <a:rPr lang="en-US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US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en-US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en-US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Dili</a:t>
            </a:r>
            <a:r>
              <a:rPr lang="en-US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Etkin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Boehm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örnektir.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düzeyine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yapılabilir: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15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z="15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1500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42EF3AC-8115-D7CC-1628-1D513F3658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59" y="3429000"/>
            <a:ext cx="2581274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4927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64CA4D2-7DDB-BD74-41B9-360E7DD94EB6}"/>
              </a:ext>
            </a:extLst>
          </p:cNvPr>
          <p:cNvGrpSpPr/>
          <p:nvPr/>
        </p:nvGrpSpPr>
        <p:grpSpPr>
          <a:xfrm>
            <a:off x="4312729" y="2466022"/>
            <a:ext cx="2493645" cy="1576705"/>
            <a:chOff x="3131629" y="2723197"/>
            <a:chExt cx="2493645" cy="157670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FA19228-602E-8610-0609-B90F58011262}"/>
                </a:ext>
              </a:extLst>
            </p:cNvPr>
            <p:cNvSpPr/>
            <p:nvPr/>
          </p:nvSpPr>
          <p:spPr>
            <a:xfrm>
              <a:off x="3136392" y="2913634"/>
              <a:ext cx="2298700" cy="1381125"/>
            </a:xfrm>
            <a:custGeom>
              <a:avLst/>
              <a:gdLst/>
              <a:ahLst/>
              <a:cxnLst/>
              <a:rect l="l" t="t" r="r" b="b"/>
              <a:pathLst>
                <a:path w="2298700" h="1381125">
                  <a:moveTo>
                    <a:pt x="2298446" y="0"/>
                  </a:moveTo>
                  <a:lnTo>
                    <a:pt x="0" y="0"/>
                  </a:lnTo>
                  <a:lnTo>
                    <a:pt x="0" y="1380997"/>
                  </a:lnTo>
                  <a:lnTo>
                    <a:pt x="2298446" y="1380997"/>
                  </a:lnTo>
                  <a:lnTo>
                    <a:pt x="229844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DF91AD-FE34-CEC3-754C-16386731B9BB}"/>
                </a:ext>
              </a:extLst>
            </p:cNvPr>
            <p:cNvSpPr/>
            <p:nvPr/>
          </p:nvSpPr>
          <p:spPr>
            <a:xfrm>
              <a:off x="5434838" y="2727960"/>
              <a:ext cx="186055" cy="1567180"/>
            </a:xfrm>
            <a:custGeom>
              <a:avLst/>
              <a:gdLst/>
              <a:ahLst/>
              <a:cxnLst/>
              <a:rect l="l" t="t" r="r" b="b"/>
              <a:pathLst>
                <a:path w="186054" h="1567179">
                  <a:moveTo>
                    <a:pt x="185674" y="0"/>
                  </a:moveTo>
                  <a:lnTo>
                    <a:pt x="0" y="185674"/>
                  </a:lnTo>
                  <a:lnTo>
                    <a:pt x="0" y="1566671"/>
                  </a:lnTo>
                  <a:lnTo>
                    <a:pt x="185674" y="1380997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FF5B91F-6F9A-2F9A-BB92-A076E56ABA54}"/>
                </a:ext>
              </a:extLst>
            </p:cNvPr>
            <p:cNvSpPr/>
            <p:nvPr/>
          </p:nvSpPr>
          <p:spPr>
            <a:xfrm>
              <a:off x="3136392" y="2727960"/>
              <a:ext cx="2484120" cy="186055"/>
            </a:xfrm>
            <a:custGeom>
              <a:avLst/>
              <a:gdLst/>
              <a:ahLst/>
              <a:cxnLst/>
              <a:rect l="l" t="t" r="r" b="b"/>
              <a:pathLst>
                <a:path w="2484120" h="186055">
                  <a:moveTo>
                    <a:pt x="2484120" y="0"/>
                  </a:moveTo>
                  <a:lnTo>
                    <a:pt x="185673" y="0"/>
                  </a:lnTo>
                  <a:lnTo>
                    <a:pt x="0" y="185674"/>
                  </a:lnTo>
                  <a:lnTo>
                    <a:pt x="2298446" y="185674"/>
                  </a:lnTo>
                  <a:lnTo>
                    <a:pt x="2484120" y="0"/>
                  </a:lnTo>
                  <a:close/>
                </a:path>
              </a:pathLst>
            </a:custGeom>
            <a:solidFill>
              <a:srgbClr val="48B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23091D8-D4B2-C075-7896-BD079E65C09A}"/>
                </a:ext>
              </a:extLst>
            </p:cNvPr>
            <p:cNvSpPr/>
            <p:nvPr/>
          </p:nvSpPr>
          <p:spPr>
            <a:xfrm>
              <a:off x="3136392" y="2727960"/>
              <a:ext cx="2484120" cy="1567180"/>
            </a:xfrm>
            <a:custGeom>
              <a:avLst/>
              <a:gdLst/>
              <a:ahLst/>
              <a:cxnLst/>
              <a:rect l="l" t="t" r="r" b="b"/>
              <a:pathLst>
                <a:path w="2484120" h="1567179">
                  <a:moveTo>
                    <a:pt x="0" y="185674"/>
                  </a:moveTo>
                  <a:lnTo>
                    <a:pt x="185673" y="0"/>
                  </a:lnTo>
                  <a:lnTo>
                    <a:pt x="2484120" y="0"/>
                  </a:lnTo>
                  <a:lnTo>
                    <a:pt x="2484120" y="1380997"/>
                  </a:lnTo>
                  <a:lnTo>
                    <a:pt x="2298446" y="1566671"/>
                  </a:lnTo>
                  <a:lnTo>
                    <a:pt x="0" y="1566671"/>
                  </a:lnTo>
                  <a:lnTo>
                    <a:pt x="0" y="185674"/>
                  </a:lnTo>
                  <a:close/>
                </a:path>
                <a:path w="2484120" h="1567179">
                  <a:moveTo>
                    <a:pt x="0" y="185674"/>
                  </a:moveTo>
                  <a:lnTo>
                    <a:pt x="2298446" y="185674"/>
                  </a:lnTo>
                  <a:lnTo>
                    <a:pt x="2484120" y="0"/>
                  </a:lnTo>
                </a:path>
                <a:path w="2484120" h="1567179">
                  <a:moveTo>
                    <a:pt x="2298446" y="185674"/>
                  </a:moveTo>
                  <a:lnTo>
                    <a:pt x="2298446" y="156667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C220DE27-2CD8-1479-F5F1-078A2BEE5CB9}"/>
              </a:ext>
            </a:extLst>
          </p:cNvPr>
          <p:cNvSpPr txBox="1"/>
          <p:nvPr/>
        </p:nvSpPr>
        <p:spPr>
          <a:xfrm>
            <a:off x="4317492" y="3054603"/>
            <a:ext cx="2294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</a:p>
          <a:p>
            <a:pPr marL="5715" algn="ctr">
              <a:lnSpc>
                <a:spcPct val="100000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830B862-BD22-1DE4-3F26-096027DA876B}"/>
              </a:ext>
            </a:extLst>
          </p:cNvPr>
          <p:cNvSpPr/>
          <p:nvPr/>
        </p:nvSpPr>
        <p:spPr>
          <a:xfrm>
            <a:off x="2913888" y="2524124"/>
            <a:ext cx="5293360" cy="1511935"/>
          </a:xfrm>
          <a:custGeom>
            <a:avLst/>
            <a:gdLst/>
            <a:ahLst/>
            <a:cxnLst/>
            <a:rect l="l" t="t" r="r" b="b"/>
            <a:pathLst>
              <a:path w="5293359" h="1511935">
                <a:moveTo>
                  <a:pt x="1403604" y="809256"/>
                </a:moveTo>
                <a:lnTo>
                  <a:pt x="1345679" y="780288"/>
                </a:lnTo>
                <a:lnTo>
                  <a:pt x="1229868" y="722376"/>
                </a:lnTo>
                <a:lnTo>
                  <a:pt x="1229868" y="780288"/>
                </a:lnTo>
                <a:lnTo>
                  <a:pt x="0" y="780288"/>
                </a:lnTo>
                <a:lnTo>
                  <a:pt x="0" y="838200"/>
                </a:lnTo>
                <a:lnTo>
                  <a:pt x="1229868" y="838200"/>
                </a:lnTo>
                <a:lnTo>
                  <a:pt x="1229868" y="896112"/>
                </a:lnTo>
                <a:lnTo>
                  <a:pt x="1345692" y="838200"/>
                </a:lnTo>
                <a:lnTo>
                  <a:pt x="1403604" y="809256"/>
                </a:lnTo>
                <a:close/>
              </a:path>
              <a:path w="5293359" h="1511935">
                <a:moveTo>
                  <a:pt x="5237988" y="1511808"/>
                </a:moveTo>
                <a:lnTo>
                  <a:pt x="5208841" y="1472946"/>
                </a:lnTo>
                <a:lnTo>
                  <a:pt x="5121402" y="1356360"/>
                </a:lnTo>
                <a:lnTo>
                  <a:pt x="5095519" y="1408201"/>
                </a:lnTo>
                <a:lnTo>
                  <a:pt x="3955542" y="838200"/>
                </a:lnTo>
                <a:lnTo>
                  <a:pt x="3929634" y="890016"/>
                </a:lnTo>
                <a:lnTo>
                  <a:pt x="5069649" y="1460030"/>
                </a:lnTo>
                <a:lnTo>
                  <a:pt x="5043805" y="1511808"/>
                </a:lnTo>
                <a:lnTo>
                  <a:pt x="5237988" y="1511808"/>
                </a:lnTo>
                <a:close/>
              </a:path>
              <a:path w="5293359" h="1511935">
                <a:moveTo>
                  <a:pt x="5292852" y="0"/>
                </a:moveTo>
                <a:lnTo>
                  <a:pt x="5098669" y="3175"/>
                </a:lnTo>
                <a:lnTo>
                  <a:pt x="5125351" y="54495"/>
                </a:lnTo>
                <a:lnTo>
                  <a:pt x="3929253" y="676910"/>
                </a:lnTo>
                <a:lnTo>
                  <a:pt x="3955923" y="728218"/>
                </a:lnTo>
                <a:lnTo>
                  <a:pt x="5152072" y="105841"/>
                </a:lnTo>
                <a:lnTo>
                  <a:pt x="5178806" y="157226"/>
                </a:lnTo>
                <a:lnTo>
                  <a:pt x="5262994" y="41148"/>
                </a:lnTo>
                <a:lnTo>
                  <a:pt x="5292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3AB68-8BB3-1088-07B1-0E55A8A54953}"/>
              </a:ext>
            </a:extLst>
          </p:cNvPr>
          <p:cNvSpPr txBox="1"/>
          <p:nvPr/>
        </p:nvSpPr>
        <p:spPr>
          <a:xfrm>
            <a:off x="2977133" y="3053079"/>
            <a:ext cx="9112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sz="13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6CCE489-B9A5-51E9-4A23-FA105E58E53B}"/>
              </a:ext>
            </a:extLst>
          </p:cNvPr>
          <p:cNvSpPr txBox="1"/>
          <p:nvPr/>
        </p:nvSpPr>
        <p:spPr>
          <a:xfrm>
            <a:off x="7334503" y="2295143"/>
            <a:ext cx="6942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 Gücü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B254DC-F385-B153-B39C-00C17F7F806D}"/>
              </a:ext>
            </a:extLst>
          </p:cNvPr>
          <p:cNvSpPr txBox="1"/>
          <p:nvPr/>
        </p:nvSpPr>
        <p:spPr>
          <a:xfrm>
            <a:off x="7334503" y="4032630"/>
            <a:ext cx="56134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</a:p>
        </p:txBody>
      </p:sp>
    </p:spTree>
    <p:extLst>
      <p:ext uri="{BB962C8B-B14F-4D97-AF65-F5344CB8AC3E}">
        <p14:creationId xmlns:p14="http://schemas.microsoft.com/office/powerpoint/2010/main" val="116354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Formülleri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İs</a:t>
            </a:r>
            <a:r>
              <a:rPr lang="tr-TR" sz="2400" u="none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</a:t>
            </a:r>
            <a:r>
              <a:rPr lang="tr-TR" sz="2400" u="none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tr-TR" sz="2400" u="none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K=a*Sb </a:t>
            </a:r>
            <a:r>
              <a:rPr lang="tr-TR" sz="2400" u="none" spc="-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400" u="none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tr-TR" sz="2400" u="none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T=c*</a:t>
            </a:r>
            <a:r>
              <a:rPr lang="tr-TR" sz="2400" u="none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17F535F-7E6B-4F09-3CA1-971EED8B1985}"/>
              </a:ext>
            </a:extLst>
          </p:cNvPr>
          <p:cNvSpPr txBox="1"/>
          <p:nvPr/>
        </p:nvSpPr>
        <p:spPr>
          <a:xfrm>
            <a:off x="838200" y="2743141"/>
            <a:ext cx="47148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70"/>
              </a:spcBef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a,b,c,d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katsayılar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1165"/>
              </a:spcBef>
            </a:pPr>
            <a:r>
              <a:rPr lang="tr-T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türünden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7B66C612-3F95-7291-BE2E-FB92088C6D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053077"/>
            <a:ext cx="2000250" cy="1757173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CD281ABB-663C-7172-A901-F23A4EEA50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152" y="1476220"/>
            <a:ext cx="2142744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61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küçük,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Deneyimli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gerçekleştirilmiş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insan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6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000" b="1" spc="-6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80"/>
              </a:spcBef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sürme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80"/>
              </a:spcBef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sürmeyi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hedefleyen projeler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(pilotsuz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uçağı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süren</a:t>
            </a:r>
          </a:p>
          <a:p>
            <a:pPr marL="270510" algn="just">
              <a:lnSpc>
                <a:spcPct val="100000"/>
              </a:lnSpc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kısıtları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yüksek)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9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pPr algn="just"/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7"/>
            <a:ext cx="10515600" cy="2128393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Küçük-orta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hızlı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yapmak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4825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Dezavantajı: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projesinin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geliştirecek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almaz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Avantajı:</a:t>
            </a:r>
            <a:r>
              <a:rPr lang="tr-TR" sz="2800" b="1" spc="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makinesi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kolaylıkla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uygulanabilir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28106A0-B238-FDC9-44B9-D2FE90BAD0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292" y="3998468"/>
            <a:ext cx="2159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42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321310" indent="-258445" algn="just">
              <a:lnSpc>
                <a:spcPct val="100000"/>
              </a:lnSpc>
              <a:spcBef>
                <a:spcPts val="5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000" b="1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=2.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15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1,05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0,38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13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0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=3,0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1,12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0,35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13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=3,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1,20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0,32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6AC999B-CEC8-32BB-F4CF-D549BD4E25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553" y="1483232"/>
            <a:ext cx="3319272" cy="31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2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eksikliğini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gidermek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oluşturulmuştur.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projesinin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kestiriminde;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600" spc="-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1600" spc="-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özelliklerini,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6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geliştirmede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lang="tr-TR" sz="1600" spc="-4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araçları,</a:t>
            </a:r>
            <a:r>
              <a:rPr lang="tr-TR" sz="1600" spc="-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1600" spc="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alır.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Aşamadan Oluşur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0230" lvl="1" indent="-215265" algn="just">
              <a:lnSpc>
                <a:spcPct val="100000"/>
              </a:lnSpc>
              <a:spcBef>
                <a:spcPts val="37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919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 Gücü hesaplama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 çarpanı hesaplama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İlk iş gücü değerini düzeltme</a:t>
            </a:r>
            <a:endParaRPr lang="tr-TR" dirty="0">
              <a:solidFill>
                <a:srgbClr val="3730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AFD6304C-376B-6E15-62DD-52DB0CD9D0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9374" y="3869054"/>
            <a:ext cx="6030468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1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Gücü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400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K=3.2*S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1,05</a:t>
            </a: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400" spc="-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400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K=3,0*S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1,12</a:t>
            </a: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400" spc="-9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K=2.8*S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1,20</a:t>
            </a:r>
            <a:endParaRPr lang="tr-TR" sz="2400" baseline="2564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9">
            <a:extLst>
              <a:ext uri="{FF2B5EF4-FFF2-40B4-BE49-F238E27FC236}">
                <a16:creationId xmlns:a16="http://schemas.microsoft.com/office/drawing/2014/main" id="{99E32592-0BC5-3A21-EBD9-0B57DAF2E5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721" y="1226774"/>
            <a:ext cx="2802636" cy="28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Çarpanı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6666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Arial MT"/>
                <a:cs typeface="Arial MT"/>
              </a:rPr>
              <a:t>Maliyet</a:t>
            </a:r>
            <a:r>
              <a:rPr lang="tr-TR" sz="2800" spc="-3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Çarpanı</a:t>
            </a:r>
            <a:r>
              <a:rPr lang="tr-TR" sz="2800" spc="-3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15</a:t>
            </a:r>
            <a:r>
              <a:rPr lang="tr-TR" sz="2800" spc="-10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maliyet</a:t>
            </a:r>
            <a:r>
              <a:rPr lang="tr-TR" sz="2800" spc="-40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etmeninin </a:t>
            </a:r>
            <a:r>
              <a:rPr lang="tr-TR" sz="2800" spc="-81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çarpımı</a:t>
            </a:r>
            <a:r>
              <a:rPr lang="tr-TR" sz="2800" spc="10" dirty="0">
                <a:latin typeface="Arial MT"/>
                <a:cs typeface="Arial MT"/>
              </a:rPr>
              <a:t> </a:t>
            </a:r>
            <a:r>
              <a:rPr lang="tr-TR" sz="2800" spc="-20" dirty="0">
                <a:latin typeface="Arial MT"/>
                <a:cs typeface="Arial MT"/>
              </a:rPr>
              <a:t>sonucudur.</a:t>
            </a:r>
            <a:endParaRPr lang="tr-TR"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tr-TR" sz="4000" dirty="0">
              <a:latin typeface="Arial MT"/>
              <a:cs typeface="Arial MT"/>
            </a:endParaRPr>
          </a:p>
          <a:p>
            <a:pPr marL="127000" indent="0">
              <a:lnSpc>
                <a:spcPct val="100000"/>
              </a:lnSpc>
              <a:buNone/>
            </a:pPr>
            <a:r>
              <a:rPr lang="tr-TR" sz="3200" spc="-5" dirty="0">
                <a:latin typeface="Arial MT"/>
                <a:cs typeface="Arial MT"/>
              </a:rPr>
              <a:t>	C=</a:t>
            </a:r>
            <a:r>
              <a:rPr lang="tr-TR" sz="3200" spc="-55" dirty="0">
                <a:latin typeface="Arial MT"/>
                <a:cs typeface="Arial MT"/>
              </a:rPr>
              <a:t> </a:t>
            </a:r>
            <a:r>
              <a:rPr lang="tr-TR" sz="3200" dirty="0">
                <a:latin typeface="Arial MT"/>
                <a:cs typeface="Arial MT"/>
              </a:rPr>
              <a:t>C1*C2*C3*...*C15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3C11CAB-0B33-0A74-903F-699FAA906A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791" y="2212434"/>
            <a:ext cx="2455730" cy="24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Etmenleri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BB363E6-07B5-0CFB-4638-2130A99FB7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19350" y="1300163"/>
            <a:ext cx="7276715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6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b="1" spc="-50" dirty="0">
                <a:solidFill>
                  <a:srgbClr val="002060"/>
                </a:solidFill>
              </a:rPr>
              <a:t>Planlama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37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sürecinin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aşaması,</a:t>
            </a:r>
          </a:p>
          <a:p>
            <a:pPr marL="270510" marR="5080" indent="-258445" algn="just">
              <a:lnSpc>
                <a:spcPts val="2380"/>
              </a:lnSpc>
              <a:spcBef>
                <a:spcPts val="5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Başarılı</a:t>
            </a:r>
            <a:r>
              <a:rPr lang="tr-T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geliştirebilmek</a:t>
            </a:r>
            <a:r>
              <a:rPr lang="tr-TR"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tr-TR" sz="2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resminin </a:t>
            </a:r>
            <a:r>
              <a:rPr lang="tr-TR" sz="22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çıkarılması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işlemi,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225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yapılan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35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Kaynaklarının</a:t>
            </a:r>
            <a:r>
              <a:rPr lang="tr-TR" sz="17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Belirlenmesi</a:t>
            </a: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</a:t>
            </a:r>
            <a:r>
              <a:rPr lang="tr-TR" sz="17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Kestirilmesi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z="17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700" spc="-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Oluşturulması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7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Planının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Yapılması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1700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İzlenmesi</a:t>
            </a:r>
          </a:p>
          <a:p>
            <a:pPr lvl="1" algn="just">
              <a:lnSpc>
                <a:spcPct val="100000"/>
              </a:lnSpc>
              <a:spcBef>
                <a:spcPts val="25"/>
              </a:spcBef>
              <a:buClr>
                <a:srgbClr val="CCCC99"/>
              </a:buClr>
              <a:buFont typeface="Wingdings"/>
              <a:buChar char=""/>
            </a:pPr>
            <a:endParaRPr lang="tr-TR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9375" indent="-258445" algn="just">
              <a:lnSpc>
                <a:spcPts val="2380"/>
              </a:lnSpc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planı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tr-TR" sz="2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süresince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sürekli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kullanılacak, </a:t>
            </a:r>
            <a:r>
              <a:rPr lang="tr-TR" sz="22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güncellenecek</a:t>
            </a:r>
            <a:r>
              <a:rPr lang="tr-TR" sz="2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gözden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geçirilecek</a:t>
            </a:r>
            <a:r>
              <a:rPr lang="tr-TR"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belgedir.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1EC5E59-ABFB-B4D6-D98A-D1F4B83812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4479" y="2362384"/>
            <a:ext cx="2374392" cy="17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spc="-5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tr-TR" sz="2400" b="1" spc="-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b="1" spc="-1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Yazılımın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güvenirliği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tr-TR" sz="2400" b="1" spc="-4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Tabanının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480"/>
              </a:spcBef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Burada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oranı</a:t>
            </a:r>
            <a:r>
              <a:rPr lang="tr-T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Cplx</a:t>
            </a:r>
            <a:r>
              <a:rPr lang="tr-TR" sz="24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b="1" spc="-5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EE141BE-6319-205C-E10E-F21C2EEEAF1A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443" y="4266306"/>
            <a:ext cx="3481132" cy="22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6867525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ime:</a:t>
            </a:r>
            <a:r>
              <a:rPr lang="tr-TR" sz="2800" spc="-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</a:t>
            </a:r>
          </a:p>
          <a:p>
            <a:pPr marL="270510" indent="-258445" algn="just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or:</a:t>
            </a:r>
            <a:r>
              <a:rPr lang="tr-TR" sz="2800" spc="-1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Bellek K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</a:t>
            </a:r>
          </a:p>
          <a:p>
            <a:pPr marL="270510" marR="5080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irt:</a:t>
            </a:r>
            <a:r>
              <a:rPr lang="tr-TR" sz="28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Değişim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Olasılığı. Bellek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kapasitesi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artırımı,</a:t>
            </a:r>
          </a:p>
          <a:p>
            <a:pPr marL="12065" marR="5080" indent="0" algn="just">
              <a:lnSpc>
                <a:spcPct val="120000"/>
              </a:lnSpc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CPU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</a:t>
            </a:r>
          </a:p>
          <a:p>
            <a:pPr marL="270510" marR="316865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5" dirty="0" err="1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 err="1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urn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3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 Geri Dönüş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Hata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düzeltme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süresi.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F7FC600-12C7-B777-EDF9-619C713FD85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0753" y="2212085"/>
            <a:ext cx="2715768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8001000" cy="4423919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Analist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Yeteneği: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484"/>
              </a:spcBef>
              <a:buNone/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Deneyim,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Birlikte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çalışabilirlik.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918970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Aexp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2800" spc="5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Deneyimi.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65" marR="1918970" indent="0" algn="just">
              <a:lnSpc>
                <a:spcPct val="120000"/>
              </a:lnSpc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ortalama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tecrübesi.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Programcı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25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Vexp</a:t>
            </a:r>
            <a:r>
              <a:rPr lang="tr-TR" sz="2800" b="1" spc="-2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2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Platformu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Deneyimi.</a:t>
            </a:r>
          </a:p>
          <a:p>
            <a:pPr marL="41910" indent="0" algn="just">
              <a:lnSpc>
                <a:spcPct val="100000"/>
              </a:lnSpc>
              <a:spcBef>
                <a:spcPts val="48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Proje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platformu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oranı.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dili deneyimi.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38DA216-CEAB-ADA7-5CF0-ADF11393B0F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4406" y="1226774"/>
            <a:ext cx="352539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1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6638925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9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Modp</a:t>
            </a:r>
            <a:r>
              <a:rPr lang="tr-TR" sz="20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2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lang="tr-TR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Teknikleri.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4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programlama,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programlama,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Yeniden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kullanılabilirlik.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30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tr-TR" sz="2000" b="1" spc="-3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1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3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Metin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düzenleyiciler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</a:t>
            </a:r>
            <a:r>
              <a:rPr lang="tr-TR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Sced</a:t>
            </a:r>
            <a:r>
              <a:rPr lang="tr-TR" sz="20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Kısıtı.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5F1299F-85CC-B729-9E1B-950D70CD1F1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2279" y="1816816"/>
            <a:ext cx="2074546" cy="22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6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İlk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İşgücü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değerini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Düzeltme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  <a:tab pos="2755900" algn="l"/>
                <a:tab pos="4585335" algn="l"/>
              </a:tabLst>
            </a:pP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* C	</a:t>
            </a:r>
            <a:r>
              <a:rPr lang="tr-TR" sz="2800" spc="-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=Düzeltilmiş	</a:t>
            </a:r>
            <a:r>
              <a:rPr lang="tr-TR" sz="2800"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İşgücü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indent="0" algn="just">
              <a:lnSpc>
                <a:spcPct val="100000"/>
              </a:lnSpc>
              <a:spcBef>
                <a:spcPts val="1839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Formüldeki Zamanla formülü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maliyeti </a:t>
            </a:r>
            <a:r>
              <a:rPr lang="tr-TR" sz="2800" spc="-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CE004EE-0E4A-1A34-012C-AB0EDA36A6E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1276" y="3671507"/>
            <a:ext cx="3553967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9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667875" cy="4876357"/>
          </a:xfrm>
        </p:spPr>
        <p:txBody>
          <a:bodyPr/>
          <a:lstStyle/>
          <a:p>
            <a:pPr marL="41910" indent="0" algn="just">
              <a:lnSpc>
                <a:spcPct val="100000"/>
              </a:lnSpc>
              <a:spcBef>
                <a:spcPts val="535"/>
              </a:spcBef>
              <a:buNone/>
            </a:pP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Temel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modele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taşır.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işgücü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katsayıları: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(planlama,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analiz, </a:t>
            </a:r>
            <a:r>
              <a:rPr lang="tr-TR" sz="1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tasarım,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geliştirme,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etme) farklı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katsayılar,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düzeni: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kestiriminde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Modül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Altsistem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</a:p>
          <a:p>
            <a:pPr marL="41910" indent="0" algn="just">
              <a:lnSpc>
                <a:spcPct val="100000"/>
              </a:lnSpc>
              <a:spcBef>
                <a:spcPts val="420"/>
              </a:spcBef>
              <a:buNone/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Sıra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düzenini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DD6F34C-DF8E-075B-241E-70DF179F24B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595" y="2552701"/>
            <a:ext cx="5651755" cy="34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Yapısı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ğr</a:t>
            </a:r>
            <a:r>
              <a:rPr lang="tr-TR" sz="1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yönetimine </a:t>
            </a:r>
            <a:r>
              <a:rPr lang="tr-TR" sz="1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bağlı</a:t>
            </a:r>
            <a:r>
              <a:rPr lang="tr-TR" sz="18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lang="tr-TR" sz="1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bölümlenme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esasına </a:t>
            </a:r>
            <a:r>
              <a:rPr lang="tr-TR" sz="1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oluşturulur.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bileşenler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Denetim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15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Ofisi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azılım</a:t>
            </a:r>
            <a:r>
              <a:rPr lang="tr-TR"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tr-TR"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güdüm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Destek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993314F-219A-33C9-E12B-4B6B8FA5338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6589" y="2636139"/>
            <a:ext cx="4307586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Yüklenici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782175" cy="4876357"/>
          </a:xfrm>
        </p:spPr>
        <p:txBody>
          <a:bodyPr>
            <a:normAutofit/>
          </a:bodyPr>
          <a:lstStyle/>
          <a:p>
            <a:pPr marL="270510" marR="28257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Denetim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Birimi: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yönetimlerin</a:t>
            </a:r>
            <a:r>
              <a:rPr lang="tr-T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ilgisinin </a:t>
            </a:r>
            <a:r>
              <a:rPr lang="tr-TR" sz="24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sürekli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tutulması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onların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projeye</a:t>
            </a:r>
            <a:r>
              <a:rPr lang="tr-T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dahil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edilmesi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32715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b="1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4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z="2400" b="1" spc="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yönetiminden</a:t>
            </a:r>
            <a:r>
              <a:rPr lang="tr-T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r>
              <a:rPr lang="tr-T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 </a:t>
            </a:r>
            <a:r>
              <a:rPr lang="tr-TR" sz="24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birim.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boyutuna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</a:t>
            </a:r>
            <a:r>
              <a:rPr lang="tr-T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yöneticiden</a:t>
            </a:r>
            <a:r>
              <a:rPr lang="tr-TR"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24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 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z="2400" b="1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amacına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uygunluğunu</a:t>
            </a:r>
            <a:r>
              <a:rPr lang="tr-T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</a:t>
            </a:r>
          </a:p>
          <a:p>
            <a:pPr marL="270510" algn="just">
              <a:lnSpc>
                <a:spcPct val="100000"/>
              </a:lnSpc>
            </a:pP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boyunca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onaylar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46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 Ofisi: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türlü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yönetimsel </a:t>
            </a:r>
            <a:r>
              <a:rPr lang="tr-TR" sz="2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işlerden(yazışma,</a:t>
            </a:r>
            <a:r>
              <a:rPr lang="tr-TR" sz="24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izleme) </a:t>
            </a:r>
            <a:r>
              <a:rPr lang="tr-TR" sz="24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birimdir.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7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Yüklenici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906000" cy="4876357"/>
          </a:xfrm>
        </p:spPr>
        <p:txBody>
          <a:bodyPr>
            <a:normAutofit/>
          </a:bodyPr>
          <a:lstStyle/>
          <a:p>
            <a:pPr marL="270510" marR="19685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Donanım,</a:t>
            </a:r>
            <a:r>
              <a:rPr lang="tr-T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sistemi,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tabanı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Üretim </a:t>
            </a:r>
            <a:r>
              <a:rPr lang="tr-TR" spc="-1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Eşgüdüm</a:t>
            </a:r>
            <a:r>
              <a:rPr lang="tr-TR" spc="-1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 Ekiplerinden </a:t>
            </a:r>
            <a:r>
              <a:rPr lang="tr-TR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oluşur(4-7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</a:t>
            </a:r>
            <a:r>
              <a:rPr lang="tr-TR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artmaz)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tr-T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varsa  Ortak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parçalarının</a:t>
            </a:r>
            <a:r>
              <a:rPr lang="tr-TR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geliştirilmesinden</a:t>
            </a:r>
            <a:r>
              <a:rPr lang="tr-TR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1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Eğitim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Birimi:</a:t>
            </a:r>
            <a:r>
              <a:rPr lang="tr-TR" spc="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eğitimden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sorumludur.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anında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destek.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(mesela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telefonla)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4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Sahibi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roje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şgüd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Ofisi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Üretim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İzleme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cı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Eşgüd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A6238C-CE97-179D-E42E-FE99359FE80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1903" y="2162862"/>
            <a:ext cx="3577972" cy="14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374362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İçerik Yer Tutucusu 20">
            <a:extLst>
              <a:ext uri="{FF2B5EF4-FFF2-40B4-BE49-F238E27FC236}">
                <a16:creationId xmlns:a16="http://schemas.microsoft.com/office/drawing/2014/main" id="{5AE27E15-C2B1-27A2-D22A-4BCDA361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94" y="1425957"/>
            <a:ext cx="5041731" cy="3397473"/>
          </a:xfr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71301162-84D1-EAAF-B1F2-92C3637F78BC}"/>
              </a:ext>
            </a:extLst>
          </p:cNvPr>
          <p:cNvSpPr txBox="1"/>
          <p:nvPr/>
        </p:nvSpPr>
        <p:spPr>
          <a:xfrm>
            <a:off x="1332916" y="5247377"/>
            <a:ext cx="10267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tr-TR"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Planlama;</a:t>
            </a:r>
            <a:r>
              <a:rPr lang="tr-TR" sz="1800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tanımını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yapar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görev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süreleri,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edinilme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zamanlarını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4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6E2BAF-1606-6A47-944A-25E97008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F158AC-503C-2D92-CD8E-622E3E789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sürecinin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başlangıcıdır.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mevcut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çalıştığını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araştırır.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gereksinimlerinin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Mutlaka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model/yöntem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zorunluluğu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Yöntemler;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ikiye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özümlem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9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D2A80E-C872-56AF-074D-AD31929A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Nedir?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79BA06-DB96-904B-1225-8F327C85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0510" indent="-258445" algn="just">
              <a:lnSpc>
                <a:spcPts val="1939"/>
              </a:lnSpc>
              <a:spcBef>
                <a:spcPts val="10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amaçlarını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tr-TR" sz="17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getirme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</a:t>
            </a:r>
            <a:r>
              <a:rPr lang="tr-TR" sz="17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özellik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belirtim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tanımlanmaktadır.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39775" indent="-258445" algn="just">
              <a:lnSpc>
                <a:spcPts val="1839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</a:t>
            </a:r>
            <a:r>
              <a:rPr lang="tr-TR" sz="17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işlevlerinin</a:t>
            </a:r>
            <a:r>
              <a:rPr lang="tr-TR"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getirileceği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 </a:t>
            </a:r>
            <a:r>
              <a:rPr lang="tr-TR" sz="17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değildir.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17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b="1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ilgilidir.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06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7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tablolar,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7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tr-TR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kullanılıyor,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bunlar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gerçekleştirim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ts val="1939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Gereksinim,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tasarımcı</a:t>
            </a:r>
            <a:r>
              <a:rPr lang="tr-TR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mühendisi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lang="tr-TR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</a:p>
          <a:p>
            <a:pPr marL="41910" indent="0" algn="just">
              <a:lnSpc>
                <a:spcPts val="1825"/>
              </a:lnSpc>
              <a:buNone/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amaca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yönelik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biçimde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tanımlanmalıdır;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marR="542290" indent="-182880" algn="just">
              <a:lnSpc>
                <a:spcPct val="80000"/>
              </a:lnSpc>
              <a:spcBef>
                <a:spcPts val="295"/>
              </a:spcBef>
              <a:buClr>
                <a:srgbClr val="1CACE3"/>
              </a:buClr>
              <a:buFont typeface="Calibri"/>
              <a:buChar char="◦"/>
              <a:tabLst>
                <a:tab pos="397510" algn="l"/>
              </a:tabLst>
            </a:pPr>
            <a:r>
              <a:rPr lang="tr-TR" sz="17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Kullanıcılar,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 sistemin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amaçları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istenilen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ölçüde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tanımlanmış mı </a:t>
            </a:r>
            <a:r>
              <a:rPr lang="tr-TR" sz="1700" spc="-3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sorusuna</a:t>
            </a:r>
            <a:r>
              <a:rPr lang="tr-TR"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ararken,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195"/>
              </a:spcBef>
              <a:buClr>
                <a:srgbClr val="1CACE3"/>
              </a:buClr>
              <a:buFont typeface="Calibri"/>
              <a:buChar char="◦"/>
              <a:tabLst>
                <a:tab pos="397510" algn="l"/>
              </a:tabLst>
            </a:pPr>
            <a:r>
              <a:rPr lang="tr-TR" sz="1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Tasarımcılar</a:t>
            </a:r>
            <a:r>
              <a:rPr lang="tr-TR" sz="17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gereksinimlerin</a:t>
            </a:r>
            <a:r>
              <a:rPr lang="tr-TR"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tasarıma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dönüştürülebilme</a:t>
            </a:r>
            <a:r>
              <a:rPr lang="tr-TR"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uygunluğunu</a:t>
            </a:r>
            <a:r>
              <a:rPr lang="tr-TR"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ararlar.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1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ACBF58-8CF4-7397-6227-9E83C4DE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Çeşitleri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1FDCEBE-799E-4366-3AFB-C9DE6792CD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348" y="2058498"/>
            <a:ext cx="1520271" cy="1373975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FD8234C-3637-1BFE-C696-1E8E4234438B}"/>
              </a:ext>
            </a:extLst>
          </p:cNvPr>
          <p:cNvSpPr txBox="1"/>
          <p:nvPr/>
        </p:nvSpPr>
        <p:spPr>
          <a:xfrm>
            <a:off x="2190750" y="2433192"/>
            <a:ext cx="11570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</a:t>
            </a: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200" b="1" spc="-1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sini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429B7939-37B8-60A4-1C67-BD927C8A58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348" y="4025982"/>
            <a:ext cx="1520271" cy="1373975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B44F6D68-DA6F-8258-805C-3CFCF888B27E}"/>
              </a:ext>
            </a:extLst>
          </p:cNvPr>
          <p:cNvSpPr txBox="1"/>
          <p:nvPr/>
        </p:nvSpPr>
        <p:spPr>
          <a:xfrm>
            <a:off x="2190750" y="4310253"/>
            <a:ext cx="10373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 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2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200" b="1" spc="-1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sz="1200" b="1" spc="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ler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879CD19-CDDF-759B-33B4-027912714B27}"/>
              </a:ext>
            </a:extLst>
          </p:cNvPr>
          <p:cNvSpPr/>
          <p:nvPr/>
        </p:nvSpPr>
        <p:spPr>
          <a:xfrm>
            <a:off x="4141089" y="1938147"/>
            <a:ext cx="4806950" cy="1784985"/>
          </a:xfrm>
          <a:custGeom>
            <a:avLst/>
            <a:gdLst/>
            <a:ahLst/>
            <a:cxnLst/>
            <a:rect l="l" t="t" r="r" b="b"/>
            <a:pathLst>
              <a:path w="4806950" h="1784985">
                <a:moveTo>
                  <a:pt x="0" y="297433"/>
                </a:moveTo>
                <a:lnTo>
                  <a:pt x="3894" y="249202"/>
                </a:lnTo>
                <a:lnTo>
                  <a:pt x="15168" y="203443"/>
                </a:lnTo>
                <a:lnTo>
                  <a:pt x="33209" y="160771"/>
                </a:lnTo>
                <a:lnTo>
                  <a:pt x="57403" y="121798"/>
                </a:lnTo>
                <a:lnTo>
                  <a:pt x="87137" y="87137"/>
                </a:lnTo>
                <a:lnTo>
                  <a:pt x="121798" y="57403"/>
                </a:lnTo>
                <a:lnTo>
                  <a:pt x="160771" y="33209"/>
                </a:lnTo>
                <a:lnTo>
                  <a:pt x="203443" y="15168"/>
                </a:lnTo>
                <a:lnTo>
                  <a:pt x="249202" y="3894"/>
                </a:lnTo>
                <a:lnTo>
                  <a:pt x="297434" y="0"/>
                </a:lnTo>
                <a:lnTo>
                  <a:pt x="4509262" y="0"/>
                </a:lnTo>
                <a:lnTo>
                  <a:pt x="4557493" y="3894"/>
                </a:lnTo>
                <a:lnTo>
                  <a:pt x="4603252" y="15168"/>
                </a:lnTo>
                <a:lnTo>
                  <a:pt x="4645924" y="33209"/>
                </a:lnTo>
                <a:lnTo>
                  <a:pt x="4684897" y="57403"/>
                </a:lnTo>
                <a:lnTo>
                  <a:pt x="4719558" y="87137"/>
                </a:lnTo>
                <a:lnTo>
                  <a:pt x="4749291" y="121798"/>
                </a:lnTo>
                <a:lnTo>
                  <a:pt x="4773486" y="160771"/>
                </a:lnTo>
                <a:lnTo>
                  <a:pt x="4791527" y="203443"/>
                </a:lnTo>
                <a:lnTo>
                  <a:pt x="4802801" y="249202"/>
                </a:lnTo>
                <a:lnTo>
                  <a:pt x="4806695" y="297433"/>
                </a:lnTo>
                <a:lnTo>
                  <a:pt x="4806695" y="1487169"/>
                </a:lnTo>
                <a:lnTo>
                  <a:pt x="4802801" y="1535401"/>
                </a:lnTo>
                <a:lnTo>
                  <a:pt x="4791527" y="1581160"/>
                </a:lnTo>
                <a:lnTo>
                  <a:pt x="4773486" y="1623832"/>
                </a:lnTo>
                <a:lnTo>
                  <a:pt x="4749292" y="1662805"/>
                </a:lnTo>
                <a:lnTo>
                  <a:pt x="4719558" y="1697466"/>
                </a:lnTo>
                <a:lnTo>
                  <a:pt x="4684897" y="1727199"/>
                </a:lnTo>
                <a:lnTo>
                  <a:pt x="4645924" y="1751394"/>
                </a:lnTo>
                <a:lnTo>
                  <a:pt x="4603252" y="1769435"/>
                </a:lnTo>
                <a:lnTo>
                  <a:pt x="4557493" y="1780709"/>
                </a:lnTo>
                <a:lnTo>
                  <a:pt x="4509262" y="1784603"/>
                </a:lnTo>
                <a:lnTo>
                  <a:pt x="297434" y="1784603"/>
                </a:lnTo>
                <a:lnTo>
                  <a:pt x="249202" y="1780709"/>
                </a:lnTo>
                <a:lnTo>
                  <a:pt x="203443" y="1769435"/>
                </a:lnTo>
                <a:lnTo>
                  <a:pt x="160771" y="1751394"/>
                </a:lnTo>
                <a:lnTo>
                  <a:pt x="121798" y="1727200"/>
                </a:lnTo>
                <a:lnTo>
                  <a:pt x="87137" y="1697466"/>
                </a:lnTo>
                <a:lnTo>
                  <a:pt x="57404" y="1662805"/>
                </a:lnTo>
                <a:lnTo>
                  <a:pt x="33209" y="1623832"/>
                </a:lnTo>
                <a:lnTo>
                  <a:pt x="15168" y="1581160"/>
                </a:lnTo>
                <a:lnTo>
                  <a:pt x="3894" y="1535401"/>
                </a:lnTo>
                <a:lnTo>
                  <a:pt x="0" y="1487169"/>
                </a:lnTo>
                <a:lnTo>
                  <a:pt x="0" y="297433"/>
                </a:lnTo>
                <a:close/>
              </a:path>
            </a:pathLst>
          </a:custGeom>
          <a:ln w="1524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FD2E82-DDB7-8D43-DF14-4633A54CA3C9}"/>
              </a:ext>
            </a:extLst>
          </p:cNvPr>
          <p:cNvSpPr txBox="1"/>
          <p:nvPr/>
        </p:nvSpPr>
        <p:spPr>
          <a:xfrm>
            <a:off x="4307332" y="1985466"/>
            <a:ext cx="402971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1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çevresi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iletişimi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belirleyen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292735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 gereksinimler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herhangi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durum </a:t>
            </a:r>
            <a:r>
              <a:rPr sz="11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karşısındaki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davranışını</a:t>
            </a:r>
            <a:r>
              <a:rPr sz="1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belirler..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Ör: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çeki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hazırlama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da,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gereksinimler;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BA0AB19-EA0C-D02C-CE1B-927A74A2A5D9}"/>
              </a:ext>
            </a:extLst>
          </p:cNvPr>
          <p:cNvSpPr txBox="1"/>
          <p:nvPr/>
        </p:nvSpPr>
        <p:spPr>
          <a:xfrm>
            <a:off x="4650232" y="2900553"/>
            <a:ext cx="35045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çekinin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zaman hazırlanacağı,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hazırlamak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tür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verilmesi gerektiği,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koşullarda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kişiye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verilmeyeceği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</a:p>
          <a:p>
            <a:pPr marL="227329">
              <a:lnSpc>
                <a:spcPct val="100000"/>
              </a:lnSpc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gereksinimlerdir.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DD6CCFF-CE82-3559-0A67-62A59943283C}"/>
              </a:ext>
            </a:extLst>
          </p:cNvPr>
          <p:cNvSpPr/>
          <p:nvPr/>
        </p:nvSpPr>
        <p:spPr>
          <a:xfrm>
            <a:off x="4141089" y="3864483"/>
            <a:ext cx="4806950" cy="1664335"/>
          </a:xfrm>
          <a:custGeom>
            <a:avLst/>
            <a:gdLst/>
            <a:ahLst/>
            <a:cxnLst/>
            <a:rect l="l" t="t" r="r" b="b"/>
            <a:pathLst>
              <a:path w="4806950" h="1664335">
                <a:moveTo>
                  <a:pt x="0" y="277368"/>
                </a:moveTo>
                <a:lnTo>
                  <a:pt x="4469" y="227517"/>
                </a:lnTo>
                <a:lnTo>
                  <a:pt x="17355" y="180595"/>
                </a:lnTo>
                <a:lnTo>
                  <a:pt x="37874" y="137385"/>
                </a:lnTo>
                <a:lnTo>
                  <a:pt x="65241" y="98673"/>
                </a:lnTo>
                <a:lnTo>
                  <a:pt x="98673" y="65241"/>
                </a:lnTo>
                <a:lnTo>
                  <a:pt x="137385" y="37874"/>
                </a:lnTo>
                <a:lnTo>
                  <a:pt x="180595" y="17355"/>
                </a:lnTo>
                <a:lnTo>
                  <a:pt x="227517" y="4469"/>
                </a:lnTo>
                <a:lnTo>
                  <a:pt x="277368" y="0"/>
                </a:lnTo>
                <a:lnTo>
                  <a:pt x="4529328" y="0"/>
                </a:lnTo>
                <a:lnTo>
                  <a:pt x="4579178" y="4469"/>
                </a:lnTo>
                <a:lnTo>
                  <a:pt x="4626100" y="17355"/>
                </a:lnTo>
                <a:lnTo>
                  <a:pt x="4669310" y="37874"/>
                </a:lnTo>
                <a:lnTo>
                  <a:pt x="4708022" y="65241"/>
                </a:lnTo>
                <a:lnTo>
                  <a:pt x="4741454" y="98673"/>
                </a:lnTo>
                <a:lnTo>
                  <a:pt x="4768821" y="137385"/>
                </a:lnTo>
                <a:lnTo>
                  <a:pt x="4789340" y="180595"/>
                </a:lnTo>
                <a:lnTo>
                  <a:pt x="4802226" y="227517"/>
                </a:lnTo>
                <a:lnTo>
                  <a:pt x="4806695" y="277368"/>
                </a:lnTo>
                <a:lnTo>
                  <a:pt x="4806695" y="1386840"/>
                </a:lnTo>
                <a:lnTo>
                  <a:pt x="4802226" y="1436690"/>
                </a:lnTo>
                <a:lnTo>
                  <a:pt x="4789340" y="1483612"/>
                </a:lnTo>
                <a:lnTo>
                  <a:pt x="4768821" y="1526822"/>
                </a:lnTo>
                <a:lnTo>
                  <a:pt x="4741454" y="1565534"/>
                </a:lnTo>
                <a:lnTo>
                  <a:pt x="4708022" y="1598966"/>
                </a:lnTo>
                <a:lnTo>
                  <a:pt x="4669310" y="1626333"/>
                </a:lnTo>
                <a:lnTo>
                  <a:pt x="4626100" y="1646852"/>
                </a:lnTo>
                <a:lnTo>
                  <a:pt x="4579178" y="1659738"/>
                </a:lnTo>
                <a:lnTo>
                  <a:pt x="4529328" y="1664208"/>
                </a:lnTo>
                <a:lnTo>
                  <a:pt x="277368" y="1664208"/>
                </a:lnTo>
                <a:lnTo>
                  <a:pt x="227517" y="1659738"/>
                </a:lnTo>
                <a:lnTo>
                  <a:pt x="180595" y="1646852"/>
                </a:lnTo>
                <a:lnTo>
                  <a:pt x="137385" y="1626333"/>
                </a:lnTo>
                <a:lnTo>
                  <a:pt x="98673" y="1598966"/>
                </a:lnTo>
                <a:lnTo>
                  <a:pt x="65241" y="1565534"/>
                </a:lnTo>
                <a:lnTo>
                  <a:pt x="37874" y="1526822"/>
                </a:lnTo>
                <a:lnTo>
                  <a:pt x="17355" y="1483612"/>
                </a:lnTo>
                <a:lnTo>
                  <a:pt x="4469" y="1436690"/>
                </a:lnTo>
                <a:lnTo>
                  <a:pt x="0" y="1386840"/>
                </a:lnTo>
                <a:lnTo>
                  <a:pt x="0" y="277368"/>
                </a:lnTo>
                <a:close/>
              </a:path>
            </a:pathLst>
          </a:custGeom>
          <a:ln w="15240">
            <a:solidFill>
              <a:srgbClr val="61A2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67DAE1E-2175-F88F-1165-4373ECF3B055}"/>
              </a:ext>
            </a:extLst>
          </p:cNvPr>
          <p:cNvSpPr txBox="1"/>
          <p:nvPr/>
        </p:nvSpPr>
        <p:spPr>
          <a:xfrm>
            <a:off x="4301490" y="3853053"/>
            <a:ext cx="443738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 sorunundan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bağımsız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çözülmesi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gereken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sorunlar </a:t>
            </a:r>
            <a:r>
              <a:rPr sz="11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545465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sz="11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kaynakta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 yerine"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Kısıtları«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terimi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1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Ör: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DE355F0-E01D-3378-9D8A-B7831C73E158}"/>
              </a:ext>
            </a:extLst>
          </p:cNvPr>
          <p:cNvSpPr txBox="1"/>
          <p:nvPr/>
        </p:nvSpPr>
        <p:spPr>
          <a:xfrm>
            <a:off x="4644390" y="4767707"/>
            <a:ext cx="28873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sz="1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ortamı,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5080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</a:t>
            </a:r>
            <a:r>
              <a:rPr sz="11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vb. </a:t>
            </a:r>
            <a:r>
              <a:rPr sz="11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gereksinimlere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verilebilir.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3">
            <a:extLst>
              <a:ext uri="{FF2B5EF4-FFF2-40B4-BE49-F238E27FC236}">
                <a16:creationId xmlns:a16="http://schemas.microsoft.com/office/drawing/2014/main" id="{53903F00-55FC-5731-9B69-BB1340060F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5290" y="2553601"/>
            <a:ext cx="418777" cy="383756"/>
          </a:xfrm>
          <a:prstGeom prst="rect">
            <a:avLst/>
          </a:prstGeom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62E353A8-4795-1824-C81B-FB3BDFB5F89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5290" y="4521085"/>
            <a:ext cx="418777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8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0AF541-8B4B-70ED-B54C-6A6E5469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4EA0265-151E-F8BA-81AA-AC6D425EFA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742" y="2867761"/>
            <a:ext cx="1494346" cy="1340409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52B0DE5D-9966-B3E1-50DD-D4A8EEFE2265}"/>
              </a:ext>
            </a:extLst>
          </p:cNvPr>
          <p:cNvSpPr txBox="1"/>
          <p:nvPr/>
        </p:nvSpPr>
        <p:spPr>
          <a:xfrm>
            <a:off x="2703956" y="3290899"/>
            <a:ext cx="958215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5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4C74DB63-DCD4-AA9B-A376-7EA5B5261277}"/>
              </a:ext>
            </a:extLst>
          </p:cNvPr>
          <p:cNvGrpSpPr/>
          <p:nvPr/>
        </p:nvGrpSpPr>
        <p:grpSpPr>
          <a:xfrm>
            <a:off x="5269357" y="1895220"/>
            <a:ext cx="2099310" cy="1165225"/>
            <a:chOff x="4288282" y="1904745"/>
            <a:chExt cx="2099310" cy="1165225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157D0AEF-3EF3-5B6D-7029-AED600F1B6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1911095"/>
              <a:ext cx="2086355" cy="326136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95E6A69-F96D-0612-9480-46532269B0DF}"/>
                </a:ext>
              </a:extLst>
            </p:cNvPr>
            <p:cNvSpPr/>
            <p:nvPr/>
          </p:nvSpPr>
          <p:spPr>
            <a:xfrm>
              <a:off x="4294632" y="1911095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8E10F7B-FD6D-B957-652E-83F2E6AAD7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2321051"/>
              <a:ext cx="2086355" cy="326136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8F381F8-D08C-EBFA-21CD-7F698E549FBB}"/>
                </a:ext>
              </a:extLst>
            </p:cNvPr>
            <p:cNvSpPr/>
            <p:nvPr/>
          </p:nvSpPr>
          <p:spPr>
            <a:xfrm>
              <a:off x="4294632" y="2321051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B46F372F-7A94-9F1D-6338-8C2541F6DCF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2737103"/>
              <a:ext cx="2086355" cy="326136"/>
            </a:xfrm>
            <a:prstGeom prst="rect">
              <a:avLst/>
            </a:prstGeom>
          </p:spPr>
        </p:pic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2AA4270-752E-E894-933B-2625D3DF80EC}"/>
                </a:ext>
              </a:extLst>
            </p:cNvPr>
            <p:cNvSpPr/>
            <p:nvPr/>
          </p:nvSpPr>
          <p:spPr>
            <a:xfrm>
              <a:off x="4294632" y="2737103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38C9E120-0401-A5E8-5A7C-8253A92F8748}"/>
              </a:ext>
            </a:extLst>
          </p:cNvPr>
          <p:cNvSpPr txBox="1"/>
          <p:nvPr/>
        </p:nvSpPr>
        <p:spPr>
          <a:xfrm>
            <a:off x="5444363" y="1937384"/>
            <a:ext cx="1749425" cy="1438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sz="13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Çevre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513080">
              <a:lnSpc>
                <a:spcPts val="3279"/>
              </a:lnSpc>
              <a:spcBef>
                <a:spcPts val="140"/>
              </a:spcBef>
            </a:pP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</a:t>
            </a:r>
            <a:r>
              <a:rPr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yüzler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E5F20468-360D-9B50-65D5-E3A6100C3402}"/>
              </a:ext>
            </a:extLst>
          </p:cNvPr>
          <p:cNvGrpSpPr/>
          <p:nvPr/>
        </p:nvGrpSpPr>
        <p:grpSpPr>
          <a:xfrm>
            <a:off x="5269357" y="3132708"/>
            <a:ext cx="2099310" cy="339090"/>
            <a:chOff x="4288282" y="3142233"/>
            <a:chExt cx="2099310" cy="33909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2DB3DBF-D6D1-190C-AF37-53F3ECB0DD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3148583"/>
              <a:ext cx="2086355" cy="326136"/>
            </a:xfrm>
            <a:prstGeom prst="rect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DE348A65-28C9-AF09-8684-4627979D7AE5}"/>
                </a:ext>
              </a:extLst>
            </p:cNvPr>
            <p:cNvSpPr/>
            <p:nvPr/>
          </p:nvSpPr>
          <p:spPr>
            <a:xfrm>
              <a:off x="4294632" y="3148583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3A2DCF67-87B8-C1D3-4BDC-AF47D02E2565}"/>
              </a:ext>
            </a:extLst>
          </p:cNvPr>
          <p:cNvSpPr txBox="1"/>
          <p:nvPr/>
        </p:nvSpPr>
        <p:spPr>
          <a:xfrm>
            <a:off x="5976239" y="3174491"/>
            <a:ext cx="88988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İşlevsellik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9FA7F2AB-FB1F-5606-0992-F347C33B36DC}"/>
              </a:ext>
            </a:extLst>
          </p:cNvPr>
          <p:cNvGrpSpPr/>
          <p:nvPr/>
        </p:nvGrpSpPr>
        <p:grpSpPr>
          <a:xfrm>
            <a:off x="5269357" y="3542665"/>
            <a:ext cx="2099310" cy="339090"/>
            <a:chOff x="4288282" y="3552190"/>
            <a:chExt cx="2099310" cy="33909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9657A07-A843-AD04-0F94-0FB958C061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4632" y="3558540"/>
              <a:ext cx="2086355" cy="326136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809E276-D64C-7B49-E136-7EC41FD5D41B}"/>
                </a:ext>
              </a:extLst>
            </p:cNvPr>
            <p:cNvSpPr/>
            <p:nvPr/>
          </p:nvSpPr>
          <p:spPr>
            <a:xfrm>
              <a:off x="4294632" y="3558540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B6FF5AD7-CBD1-7268-1C45-53171A37333D}"/>
              </a:ext>
            </a:extLst>
          </p:cNvPr>
          <p:cNvSpPr txBox="1"/>
          <p:nvPr/>
        </p:nvSpPr>
        <p:spPr>
          <a:xfrm>
            <a:off x="5941186" y="3585336"/>
            <a:ext cx="75628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56BD51C8-E6F4-BE12-2CB0-5E4FD340823B}"/>
              </a:ext>
            </a:extLst>
          </p:cNvPr>
          <p:cNvGrpSpPr/>
          <p:nvPr/>
        </p:nvGrpSpPr>
        <p:grpSpPr>
          <a:xfrm>
            <a:off x="5269357" y="3951096"/>
            <a:ext cx="2099310" cy="1569085"/>
            <a:chOff x="4288282" y="3960621"/>
            <a:chExt cx="2099310" cy="1569085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6D7CC1F6-655F-4A07-3ABE-5349AF79E6B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3966971"/>
              <a:ext cx="2086355" cy="326135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AC6FA4C-C6FB-36BE-4A9C-463EFFFFA06C}"/>
                </a:ext>
              </a:extLst>
            </p:cNvPr>
            <p:cNvSpPr/>
            <p:nvPr/>
          </p:nvSpPr>
          <p:spPr>
            <a:xfrm>
              <a:off x="4294632" y="3966971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5"/>
                  </a:lnTo>
                  <a:lnTo>
                    <a:pt x="54355" y="326135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2A8B149-E643-F04F-197B-92F13D3EC8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4373879"/>
              <a:ext cx="2086355" cy="326136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F447CA4-E0D1-25D2-1685-C91281ABA93E}"/>
                </a:ext>
              </a:extLst>
            </p:cNvPr>
            <p:cNvSpPr/>
            <p:nvPr/>
          </p:nvSpPr>
          <p:spPr>
            <a:xfrm>
              <a:off x="4294632" y="437387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65DA9F75-E56A-5066-695F-FE928D8DFBB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4785359"/>
              <a:ext cx="2086355" cy="326135"/>
            </a:xfrm>
            <a:prstGeom prst="rect">
              <a:avLst/>
            </a:prstGeom>
          </p:spPr>
        </p:pic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840DCC5C-5AF1-5F54-0EB3-EE3729D37BD4}"/>
                </a:ext>
              </a:extLst>
            </p:cNvPr>
            <p:cNvSpPr/>
            <p:nvPr/>
          </p:nvSpPr>
          <p:spPr>
            <a:xfrm>
              <a:off x="4294632" y="478535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5"/>
                  </a:lnTo>
                  <a:lnTo>
                    <a:pt x="54355" y="326135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815289AC-D45A-E525-8704-985E585F6D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5196839"/>
              <a:ext cx="2086355" cy="326136"/>
            </a:xfrm>
            <a:prstGeom prst="rect">
              <a:avLst/>
            </a:prstGeom>
          </p:spPr>
        </p:pic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1179FAF9-E637-C9F6-F216-9A4885BE20A6}"/>
                </a:ext>
              </a:extLst>
            </p:cNvPr>
            <p:cNvSpPr/>
            <p:nvPr/>
          </p:nvSpPr>
          <p:spPr>
            <a:xfrm>
              <a:off x="4294632" y="519683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0">
            <a:extLst>
              <a:ext uri="{FF2B5EF4-FFF2-40B4-BE49-F238E27FC236}">
                <a16:creationId xmlns:a16="http://schemas.microsoft.com/office/drawing/2014/main" id="{D691F97D-C446-33EB-D85A-82702794AC90}"/>
              </a:ext>
            </a:extLst>
          </p:cNvPr>
          <p:cNvSpPr txBox="1"/>
          <p:nvPr/>
        </p:nvSpPr>
        <p:spPr>
          <a:xfrm>
            <a:off x="5735445" y="3993769"/>
            <a:ext cx="1341629" cy="14420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5745" marR="237490" algn="ctr">
              <a:lnSpc>
                <a:spcPts val="3240"/>
              </a:lnSpc>
              <a:spcBef>
                <a:spcPts val="345"/>
              </a:spcBef>
            </a:pP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 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Güvenlik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sz="135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Güvencesi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0D9A608-C9FC-2FBC-A0D2-096107BB7EBF}"/>
              </a:ext>
            </a:extLst>
          </p:cNvPr>
          <p:cNvSpPr/>
          <p:nvPr/>
        </p:nvSpPr>
        <p:spPr>
          <a:xfrm>
            <a:off x="3830955" y="2026538"/>
            <a:ext cx="1444625" cy="3362960"/>
          </a:xfrm>
          <a:custGeom>
            <a:avLst/>
            <a:gdLst/>
            <a:ahLst/>
            <a:cxnLst/>
            <a:rect l="l" t="t" r="r" b="b"/>
            <a:pathLst>
              <a:path w="1444625" h="3362960">
                <a:moveTo>
                  <a:pt x="1444498" y="38100"/>
                </a:moveTo>
                <a:lnTo>
                  <a:pt x="1431798" y="31750"/>
                </a:lnTo>
                <a:lnTo>
                  <a:pt x="1368298" y="0"/>
                </a:lnTo>
                <a:lnTo>
                  <a:pt x="1368298" y="31750"/>
                </a:lnTo>
                <a:lnTo>
                  <a:pt x="718693" y="31750"/>
                </a:lnTo>
                <a:lnTo>
                  <a:pt x="715899" y="34544"/>
                </a:lnTo>
                <a:lnTo>
                  <a:pt x="715899" y="444500"/>
                </a:lnTo>
                <a:lnTo>
                  <a:pt x="715899" y="860552"/>
                </a:lnTo>
                <a:lnTo>
                  <a:pt x="715899" y="1272032"/>
                </a:lnTo>
                <a:lnTo>
                  <a:pt x="715899" y="1487678"/>
                </a:lnTo>
                <a:lnTo>
                  <a:pt x="0" y="1487678"/>
                </a:lnTo>
                <a:lnTo>
                  <a:pt x="0" y="1501521"/>
                </a:lnTo>
                <a:lnTo>
                  <a:pt x="715899" y="1501521"/>
                </a:lnTo>
                <a:lnTo>
                  <a:pt x="715899" y="3328035"/>
                </a:lnTo>
                <a:lnTo>
                  <a:pt x="718693" y="3330829"/>
                </a:lnTo>
                <a:lnTo>
                  <a:pt x="1368298" y="3330829"/>
                </a:lnTo>
                <a:lnTo>
                  <a:pt x="1368298" y="3362579"/>
                </a:lnTo>
                <a:lnTo>
                  <a:pt x="1431798" y="3330829"/>
                </a:lnTo>
                <a:lnTo>
                  <a:pt x="1444498" y="3324479"/>
                </a:lnTo>
                <a:lnTo>
                  <a:pt x="1431798" y="3318129"/>
                </a:lnTo>
                <a:lnTo>
                  <a:pt x="1368298" y="3286379"/>
                </a:lnTo>
                <a:lnTo>
                  <a:pt x="1368298" y="3318129"/>
                </a:lnTo>
                <a:lnTo>
                  <a:pt x="728599" y="3318129"/>
                </a:lnTo>
                <a:lnTo>
                  <a:pt x="728599" y="2919476"/>
                </a:lnTo>
                <a:lnTo>
                  <a:pt x="1368298" y="2919476"/>
                </a:lnTo>
                <a:lnTo>
                  <a:pt x="1368298" y="2951226"/>
                </a:lnTo>
                <a:lnTo>
                  <a:pt x="1431798" y="2919476"/>
                </a:lnTo>
                <a:lnTo>
                  <a:pt x="1444498" y="2913126"/>
                </a:lnTo>
                <a:lnTo>
                  <a:pt x="1431798" y="2906776"/>
                </a:lnTo>
                <a:lnTo>
                  <a:pt x="1368298" y="2875026"/>
                </a:lnTo>
                <a:lnTo>
                  <a:pt x="1368298" y="2906776"/>
                </a:lnTo>
                <a:lnTo>
                  <a:pt x="728599" y="2906776"/>
                </a:lnTo>
                <a:lnTo>
                  <a:pt x="728599" y="2508123"/>
                </a:lnTo>
                <a:lnTo>
                  <a:pt x="1368298" y="2508123"/>
                </a:lnTo>
                <a:lnTo>
                  <a:pt x="1368298" y="2539873"/>
                </a:lnTo>
                <a:lnTo>
                  <a:pt x="1431798" y="2508123"/>
                </a:lnTo>
                <a:lnTo>
                  <a:pt x="1444498" y="2501773"/>
                </a:lnTo>
                <a:lnTo>
                  <a:pt x="1431798" y="2495423"/>
                </a:lnTo>
                <a:lnTo>
                  <a:pt x="1368298" y="2463673"/>
                </a:lnTo>
                <a:lnTo>
                  <a:pt x="1368298" y="2495423"/>
                </a:lnTo>
                <a:lnTo>
                  <a:pt x="728599" y="2495423"/>
                </a:lnTo>
                <a:lnTo>
                  <a:pt x="728599" y="2100834"/>
                </a:lnTo>
                <a:lnTo>
                  <a:pt x="1368298" y="2100834"/>
                </a:lnTo>
                <a:lnTo>
                  <a:pt x="1368298" y="2132584"/>
                </a:lnTo>
                <a:lnTo>
                  <a:pt x="1431798" y="2100834"/>
                </a:lnTo>
                <a:lnTo>
                  <a:pt x="1444498" y="2094484"/>
                </a:lnTo>
                <a:lnTo>
                  <a:pt x="1431798" y="2088134"/>
                </a:lnTo>
                <a:lnTo>
                  <a:pt x="1368298" y="2056384"/>
                </a:lnTo>
                <a:lnTo>
                  <a:pt x="1368298" y="2088134"/>
                </a:lnTo>
                <a:lnTo>
                  <a:pt x="728599" y="2088134"/>
                </a:lnTo>
                <a:lnTo>
                  <a:pt x="728599" y="1692402"/>
                </a:lnTo>
                <a:lnTo>
                  <a:pt x="1368298" y="1692402"/>
                </a:lnTo>
                <a:lnTo>
                  <a:pt x="1368298" y="1724152"/>
                </a:lnTo>
                <a:lnTo>
                  <a:pt x="1431798" y="1692402"/>
                </a:lnTo>
                <a:lnTo>
                  <a:pt x="1444498" y="1686052"/>
                </a:lnTo>
                <a:lnTo>
                  <a:pt x="1431798" y="1679702"/>
                </a:lnTo>
                <a:lnTo>
                  <a:pt x="1368298" y="1647952"/>
                </a:lnTo>
                <a:lnTo>
                  <a:pt x="1368298" y="1679702"/>
                </a:lnTo>
                <a:lnTo>
                  <a:pt x="728599" y="1679702"/>
                </a:lnTo>
                <a:lnTo>
                  <a:pt x="728599" y="1501406"/>
                </a:lnTo>
                <a:lnTo>
                  <a:pt x="728599" y="1498727"/>
                </a:lnTo>
                <a:lnTo>
                  <a:pt x="728599" y="1281938"/>
                </a:lnTo>
                <a:lnTo>
                  <a:pt x="1368298" y="1281938"/>
                </a:lnTo>
                <a:lnTo>
                  <a:pt x="1368298" y="1313688"/>
                </a:lnTo>
                <a:lnTo>
                  <a:pt x="1431798" y="1281938"/>
                </a:lnTo>
                <a:lnTo>
                  <a:pt x="1444498" y="1275588"/>
                </a:lnTo>
                <a:lnTo>
                  <a:pt x="1431798" y="1269238"/>
                </a:lnTo>
                <a:lnTo>
                  <a:pt x="1368298" y="1237488"/>
                </a:lnTo>
                <a:lnTo>
                  <a:pt x="1368298" y="1269238"/>
                </a:lnTo>
                <a:lnTo>
                  <a:pt x="728599" y="1269238"/>
                </a:lnTo>
                <a:lnTo>
                  <a:pt x="728599" y="870458"/>
                </a:lnTo>
                <a:lnTo>
                  <a:pt x="1368298" y="870458"/>
                </a:lnTo>
                <a:lnTo>
                  <a:pt x="1368298" y="902208"/>
                </a:lnTo>
                <a:lnTo>
                  <a:pt x="1431798" y="870458"/>
                </a:lnTo>
                <a:lnTo>
                  <a:pt x="1444498" y="864108"/>
                </a:lnTo>
                <a:lnTo>
                  <a:pt x="1431798" y="857758"/>
                </a:lnTo>
                <a:lnTo>
                  <a:pt x="1368298" y="826008"/>
                </a:lnTo>
                <a:lnTo>
                  <a:pt x="1368298" y="857758"/>
                </a:lnTo>
                <a:lnTo>
                  <a:pt x="728599" y="857758"/>
                </a:lnTo>
                <a:lnTo>
                  <a:pt x="728599" y="454406"/>
                </a:lnTo>
                <a:lnTo>
                  <a:pt x="1368298" y="454406"/>
                </a:lnTo>
                <a:lnTo>
                  <a:pt x="1368298" y="486156"/>
                </a:lnTo>
                <a:lnTo>
                  <a:pt x="1431798" y="454406"/>
                </a:lnTo>
                <a:lnTo>
                  <a:pt x="1444498" y="448056"/>
                </a:lnTo>
                <a:lnTo>
                  <a:pt x="1431798" y="441706"/>
                </a:lnTo>
                <a:lnTo>
                  <a:pt x="1368298" y="409956"/>
                </a:lnTo>
                <a:lnTo>
                  <a:pt x="1368298" y="441706"/>
                </a:lnTo>
                <a:lnTo>
                  <a:pt x="728599" y="441706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76200"/>
                </a:lnTo>
                <a:lnTo>
                  <a:pt x="1431798" y="44450"/>
                </a:lnTo>
                <a:lnTo>
                  <a:pt x="1444498" y="3810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6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A35B12-252D-CE94-D2B4-9855AB7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Çevre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CE752A-0B34-BF9D-9DA7-5B86275B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8225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İşlevlerin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geliştirileceği,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işletileceği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aygıtlar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nerededir.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yerde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olacak?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fiziksel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birbirinden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ayrılmış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yerler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23495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nem oranı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 manyetik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etkileşim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 çevresel kısıtlamalar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F72D00F-87E6-E1B4-D1D9-93828F7FF73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5423" y="4393767"/>
            <a:ext cx="2113152" cy="20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3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F975F0-0BB8-D758-0BCF-358BF8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yüzler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ED7807-38B1-F0CD-E09B-3793EFB3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5900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yoksa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geliyor?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yoksa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gidiyor?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biçimlendirileceğine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kullanılacağı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mı?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1E0C18-4B11-5700-0ECB-E362924B4AC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9326" y="4853559"/>
            <a:ext cx="3450336" cy="14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4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AC51ED-5BD9-9FEC-A960-EA238E39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etmeni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04E49E-F55A-D744-78A5-F4E388F8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0225"/>
          </a:xfrm>
        </p:spPr>
        <p:txBody>
          <a:bodyPr>
            <a:normAutofit fontScale="62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tiplerde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tipinin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ne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eğitimler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kötü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kullanması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ölçüde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zordur?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41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A90E13-21A6-5015-780D-92999A68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İşlevsellik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A0811F-42E8-10CB-64C4-E36502B51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9725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gerçekleştirecek?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değiştirilebilir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ve/veya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güçlendirilebilir?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hızı,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kısıtlayıcı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00C98FA-3C24-473E-3C49-67D173DB31F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674" y="4723664"/>
            <a:ext cx="2792338" cy="17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3950F2-AC16-F3FB-28EE-9DAAAC0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Belgeleme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0C778D-852A-33C4-D371-2CE4ABF6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4"/>
          </a:xfrm>
        </p:spPr>
        <p:txBody>
          <a:bodyPr>
            <a:normAutofit fontScale="92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 belgeleme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kitlesini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hedeflemektedir?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72F4200-91AE-1E95-AC74-96B44306E83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580" y="3286128"/>
            <a:ext cx="5963412" cy="30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A53F64-06CB-C6A7-56D8-176504F0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F9EAE-598B-4E62-0417-5DCF95251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çık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çimi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sıklıkla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gönderilecektir?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doğruluk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(kesinlik)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ölçüsü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Hesaplamalar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duyarlık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derecesine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 yapılandırılacaktır?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ktır?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süresince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kaynağında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saklanacak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341980E-08C2-A23E-A06D-0F69FD21B6F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945" y="4292727"/>
            <a:ext cx="3233928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3D89C3-6AAA-7471-BBC2-1F4B98C52ACD}"/>
              </a:ext>
            </a:extLst>
          </p:cNvPr>
          <p:cNvSpPr txBox="1"/>
          <p:nvPr/>
        </p:nvSpPr>
        <p:spPr>
          <a:xfrm>
            <a:off x="967510" y="1392924"/>
            <a:ext cx="103862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Planlama;</a:t>
            </a:r>
            <a:r>
              <a:rPr sz="1800" spc="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elemanların,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 </a:t>
            </a:r>
            <a:r>
              <a:rPr sz="1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alacağını</a:t>
            </a:r>
            <a:r>
              <a:rPr sz="18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19C3DB5-312C-06A0-434C-486B6C36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92064"/>
              </p:ext>
            </p:extLst>
          </p:nvPr>
        </p:nvGraphicFramePr>
        <p:xfrm>
          <a:off x="2184399" y="2563622"/>
          <a:ext cx="6816726" cy="2665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</a:t>
                      </a:r>
                      <a:r>
                        <a:rPr sz="16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Ekip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Lideri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Yazılım</a:t>
                      </a: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Ekip</a:t>
                      </a: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Lideri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Mühendisi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Tasarımcısı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Ağ</a:t>
                      </a:r>
                      <a:r>
                        <a:rPr sz="16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Uzmanı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sz="16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Tasarımcısı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Yazılım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Destek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Programcı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Destek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sz="16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Eğitmen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 Tabanı</a:t>
                      </a: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Denetleyici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Kalite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Sağlama</a:t>
                      </a: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Çağrı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Merkezi</a:t>
                      </a:r>
                      <a:r>
                        <a:rPr sz="16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241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2F4F1A-C2D4-9A6E-59D4-9A8D84FE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108F4-6F24-FE39-5EB7-09403D18D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0600"/>
          </a:xfrm>
        </p:spPr>
        <p:txBody>
          <a:bodyPr>
            <a:normAutofit fontScale="70000" lnSpcReduction="20000"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kurmak,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bakımını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yapmak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kadar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malzeme,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ihtiyaç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yeteneklere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sahip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kadar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kaplayacak?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Güç,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ısıtma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kısıtlar 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tavsiye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çizelgesi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38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614F1E-E0D9-AE15-A1C2-DC9B0FD2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549F74-5BFD-341B-41C9-26AD8A53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4050"/>
          </a:xfrm>
        </p:spPr>
        <p:txBody>
          <a:bodyPr>
            <a:normAutofit lnSpcReduction="1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verisi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diğerinden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ayrılacaktır?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programları,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işletim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sisteminden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 </a:t>
            </a:r>
            <a:r>
              <a:rPr lang="tr-TR" sz="20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tutulacaktır?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sıklıkla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yedeklenecektir?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şka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0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cakt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algn="just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D7B6B84-866F-9808-64FB-65397D2F48DF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0252" y="3171063"/>
            <a:ext cx="2968752" cy="33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92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90E912-A05D-C786-42E2-475C6149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Güvencesi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839451-CD29-DC27-722E-A7CA0433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4150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Güvenirlilik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gereksinimler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insanlara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aktarılmalıdır?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çökmeleri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öngörülen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aralığı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yanıt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verimlilik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ölçütleri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kendisi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bulup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gidermeli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Çökmeler?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Tasarımda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yapılacak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değişiklikler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verimlilik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ölçütleri?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bilgisayardan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diğerine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aktarmalı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01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F98A1-1048-BC67-5DF3-0C2578C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0B3023-0283-5198-3747-929649F69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675" cy="3317875"/>
          </a:xfrm>
        </p:spPr>
        <p:txBody>
          <a:bodyPr>
            <a:normAutofit fontScale="85000" lnSpcReduction="20000"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3200" spc="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32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amaca</a:t>
            </a: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hizmet</a:t>
            </a:r>
            <a:r>
              <a:rPr lang="tr-TR" sz="32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spc="-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eder.</a:t>
            </a:r>
            <a:r>
              <a:rPr lang="tr-TR" sz="32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Bunlar;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Geliştiricilerin,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müşterilerin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nasıl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çalışmasını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istediklerini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anlamalarını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Gereksinimler,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özellikte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işlevsellikte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olacağını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söyler.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74955" indent="-343535" algn="just">
              <a:lnSpc>
                <a:spcPct val="100000"/>
              </a:lnSpc>
              <a:spcBef>
                <a:spcPts val="1300"/>
              </a:spcBef>
              <a:buClr>
                <a:srgbClr val="C00000"/>
              </a:buClr>
              <a:buSzPct val="88888"/>
              <a:buAutoNum type="arabicPeriod" startAt="3"/>
              <a:tabLst>
                <a:tab pos="35623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sınama ekibine,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kullanıcıyı,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sunulan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istenen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olduğuna ikna etmek için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göstermeleri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gerektiğini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söyler.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CC08EBD-A522-2797-D212-6D1BDF4CF3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5908" y="1955279"/>
            <a:ext cx="2258193" cy="26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2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8">
            <a:extLst>
              <a:ext uri="{FF2B5EF4-FFF2-40B4-BE49-F238E27FC236}">
                <a16:creationId xmlns:a16="http://schemas.microsoft.com/office/drawing/2014/main" id="{45A54B39-3F39-10F2-82E4-5B34E69869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470" y="3897330"/>
            <a:ext cx="1494346" cy="13526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C70B1D1-6B63-B2C7-16CF-22DCB76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7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BD4F5B2-5F4C-C73B-D6B5-0E9097E8CF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1124" y="4265998"/>
            <a:ext cx="1469981" cy="87411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44E5C92-7CB1-4012-3F50-54C35C8ADB7D}"/>
              </a:ext>
            </a:extLst>
          </p:cNvPr>
          <p:cNvSpPr txBox="1"/>
          <p:nvPr/>
        </p:nvSpPr>
        <p:spPr>
          <a:xfrm>
            <a:off x="2585466" y="4557521"/>
            <a:ext cx="108165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ULLA</a:t>
            </a:r>
            <a:r>
              <a:rPr sz="135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1DCFED53-FCF9-B162-C568-84D5DAEFAEE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2913" y="2159853"/>
            <a:ext cx="1494346" cy="1352620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576AE65-60A6-AF5D-4FA5-B905B5FB5BCD}"/>
              </a:ext>
            </a:extLst>
          </p:cNvPr>
          <p:cNvSpPr txBox="1"/>
          <p:nvPr/>
        </p:nvSpPr>
        <p:spPr>
          <a:xfrm>
            <a:off x="5520436" y="2383409"/>
            <a:ext cx="1042290" cy="636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marR="108585" indent="1270"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Mevcut 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</a:t>
            </a:r>
            <a:r>
              <a:rPr sz="135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00000"/>
              </a:lnSpc>
            </a:pP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  <a:r>
              <a:rPr sz="135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350" b="1" spc="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D3163A4-64CE-3891-190D-72003D8CAC87}"/>
              </a:ext>
            </a:extLst>
          </p:cNvPr>
          <p:cNvSpPr txBox="1"/>
          <p:nvPr/>
        </p:nvSpPr>
        <p:spPr>
          <a:xfrm>
            <a:off x="8712327" y="4223071"/>
            <a:ext cx="738632" cy="636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</a:t>
            </a:r>
            <a:r>
              <a:rPr sz="135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ril</a:t>
            </a:r>
            <a:r>
              <a:rPr sz="135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10">
            <a:extLst>
              <a:ext uri="{FF2B5EF4-FFF2-40B4-BE49-F238E27FC236}">
                <a16:creationId xmlns:a16="http://schemas.microsoft.com/office/drawing/2014/main" id="{DD7AEC79-6702-C336-4E1D-E7689B567E00}"/>
              </a:ext>
            </a:extLst>
          </p:cNvPr>
          <p:cNvGrpSpPr/>
          <p:nvPr/>
        </p:nvGrpSpPr>
        <p:grpSpPr>
          <a:xfrm>
            <a:off x="4046982" y="4359021"/>
            <a:ext cx="4081779" cy="462280"/>
            <a:chOff x="2580132" y="4387596"/>
            <a:chExt cx="4081779" cy="462280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0D7B5A9B-DBB0-3DD3-5570-BB96D7C93CD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6228" y="4393692"/>
              <a:ext cx="4069079" cy="449580"/>
            </a:xfrm>
            <a:prstGeom prst="rect">
              <a:avLst/>
            </a:prstGeom>
          </p:spPr>
        </p:pic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DD2EC348-1EC0-7945-A9C5-B7E00D57D9D5}"/>
                </a:ext>
              </a:extLst>
            </p:cNvPr>
            <p:cNvSpPr/>
            <p:nvPr/>
          </p:nvSpPr>
          <p:spPr>
            <a:xfrm>
              <a:off x="2586228" y="4393692"/>
              <a:ext cx="4069079" cy="449580"/>
            </a:xfrm>
            <a:custGeom>
              <a:avLst/>
              <a:gdLst/>
              <a:ahLst/>
              <a:cxnLst/>
              <a:rect l="l" t="t" r="r" b="b"/>
              <a:pathLst>
                <a:path w="4069079" h="449579">
                  <a:moveTo>
                    <a:pt x="0" y="224789"/>
                  </a:moveTo>
                  <a:lnTo>
                    <a:pt x="224790" y="0"/>
                  </a:lnTo>
                  <a:lnTo>
                    <a:pt x="224790" y="112394"/>
                  </a:lnTo>
                  <a:lnTo>
                    <a:pt x="3844290" y="112394"/>
                  </a:lnTo>
                  <a:lnTo>
                    <a:pt x="3844290" y="0"/>
                  </a:lnTo>
                  <a:lnTo>
                    <a:pt x="4069079" y="224789"/>
                  </a:lnTo>
                  <a:lnTo>
                    <a:pt x="3844290" y="449579"/>
                  </a:lnTo>
                  <a:lnTo>
                    <a:pt x="3844290" y="337184"/>
                  </a:lnTo>
                  <a:lnTo>
                    <a:pt x="224790" y="337184"/>
                  </a:lnTo>
                  <a:lnTo>
                    <a:pt x="224790" y="449579"/>
                  </a:lnTo>
                  <a:lnTo>
                    <a:pt x="0" y="224789"/>
                  </a:lnTo>
                  <a:close/>
                </a:path>
              </a:pathLst>
            </a:custGeom>
            <a:ln w="12191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3">
            <a:extLst>
              <a:ext uri="{FF2B5EF4-FFF2-40B4-BE49-F238E27FC236}">
                <a16:creationId xmlns:a16="http://schemas.microsoft.com/office/drawing/2014/main" id="{12854A79-D67B-07BB-9B0C-3FFE231D0A49}"/>
              </a:ext>
            </a:extLst>
          </p:cNvPr>
          <p:cNvSpPr txBox="1"/>
          <p:nvPr/>
        </p:nvSpPr>
        <p:spPr>
          <a:xfrm>
            <a:off x="5520435" y="4463033"/>
            <a:ext cx="113411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sz="13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object 14">
            <a:extLst>
              <a:ext uri="{FF2B5EF4-FFF2-40B4-BE49-F238E27FC236}">
                <a16:creationId xmlns:a16="http://schemas.microsoft.com/office/drawing/2014/main" id="{087B70A2-4304-71A4-0B0B-657246A86415}"/>
              </a:ext>
            </a:extLst>
          </p:cNvPr>
          <p:cNvGrpSpPr/>
          <p:nvPr/>
        </p:nvGrpSpPr>
        <p:grpSpPr>
          <a:xfrm>
            <a:off x="2980182" y="2487548"/>
            <a:ext cx="2204085" cy="1699260"/>
            <a:chOff x="1513332" y="2516123"/>
            <a:chExt cx="2204085" cy="1699260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078BDA06-A1CF-438F-1EDA-F0545A8EDC7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428" y="2522219"/>
              <a:ext cx="2191512" cy="1687067"/>
            </a:xfrm>
            <a:prstGeom prst="rect">
              <a:avLst/>
            </a:prstGeom>
          </p:spPr>
        </p:pic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1C676C34-C5E9-FFEE-BA02-3F46A963FF85}"/>
                </a:ext>
              </a:extLst>
            </p:cNvPr>
            <p:cNvSpPr/>
            <p:nvPr/>
          </p:nvSpPr>
          <p:spPr>
            <a:xfrm>
              <a:off x="1519428" y="2522219"/>
              <a:ext cx="2192020" cy="1687195"/>
            </a:xfrm>
            <a:custGeom>
              <a:avLst/>
              <a:gdLst/>
              <a:ahLst/>
              <a:cxnLst/>
              <a:rect l="l" t="t" r="r" b="b"/>
              <a:pathLst>
                <a:path w="2192020" h="1687195">
                  <a:moveTo>
                    <a:pt x="244474" y="1687067"/>
                  </a:moveTo>
                  <a:lnTo>
                    <a:pt x="244474" y="408050"/>
                  </a:lnTo>
                  <a:lnTo>
                    <a:pt x="1769745" y="408050"/>
                  </a:lnTo>
                  <a:lnTo>
                    <a:pt x="1769745" y="571626"/>
                  </a:lnTo>
                  <a:lnTo>
                    <a:pt x="2191512" y="285876"/>
                  </a:lnTo>
                  <a:lnTo>
                    <a:pt x="1769745" y="0"/>
                  </a:lnTo>
                  <a:lnTo>
                    <a:pt x="1769745" y="163575"/>
                  </a:lnTo>
                  <a:lnTo>
                    <a:pt x="0" y="163575"/>
                  </a:lnTo>
                  <a:lnTo>
                    <a:pt x="0" y="1687067"/>
                  </a:lnTo>
                  <a:lnTo>
                    <a:pt x="244474" y="1687067"/>
                  </a:lnTo>
                  <a:close/>
                </a:path>
              </a:pathLst>
            </a:custGeom>
            <a:ln w="12192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7">
            <a:extLst>
              <a:ext uri="{FF2B5EF4-FFF2-40B4-BE49-F238E27FC236}">
                <a16:creationId xmlns:a16="http://schemas.microsoft.com/office/drawing/2014/main" id="{839F4213-2582-52AC-BC11-AFFD435C46E1}"/>
              </a:ext>
            </a:extLst>
          </p:cNvPr>
          <p:cNvGrpSpPr/>
          <p:nvPr/>
        </p:nvGrpSpPr>
        <p:grpSpPr>
          <a:xfrm>
            <a:off x="6843521" y="2629280"/>
            <a:ext cx="2489200" cy="1274445"/>
            <a:chOff x="5376671" y="2657855"/>
            <a:chExt cx="2489200" cy="1274445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14925F84-B880-85D3-54C8-C2ADD2FF0E3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2767" y="2663951"/>
              <a:ext cx="2476500" cy="1261872"/>
            </a:xfrm>
            <a:prstGeom prst="rect">
              <a:avLst/>
            </a:prstGeom>
          </p:spPr>
        </p:pic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737BA11A-1824-9484-EDD3-CE13AAC60433}"/>
                </a:ext>
              </a:extLst>
            </p:cNvPr>
            <p:cNvSpPr/>
            <p:nvPr/>
          </p:nvSpPr>
          <p:spPr>
            <a:xfrm>
              <a:off x="5382767" y="2663951"/>
              <a:ext cx="2476500" cy="1262380"/>
            </a:xfrm>
            <a:custGeom>
              <a:avLst/>
              <a:gdLst/>
              <a:ahLst/>
              <a:cxnLst/>
              <a:rect l="l" t="t" r="r" b="b"/>
              <a:pathLst>
                <a:path w="2476500" h="1262379">
                  <a:moveTo>
                    <a:pt x="0" y="244728"/>
                  </a:moveTo>
                  <a:lnTo>
                    <a:pt x="2087245" y="244728"/>
                  </a:lnTo>
                  <a:lnTo>
                    <a:pt x="2087245" y="916939"/>
                  </a:lnTo>
                  <a:lnTo>
                    <a:pt x="1942718" y="916939"/>
                  </a:lnTo>
                  <a:lnTo>
                    <a:pt x="2209673" y="1261872"/>
                  </a:lnTo>
                  <a:lnTo>
                    <a:pt x="2476500" y="916939"/>
                  </a:lnTo>
                  <a:lnTo>
                    <a:pt x="2331974" y="916939"/>
                  </a:lnTo>
                  <a:lnTo>
                    <a:pt x="2331974" y="0"/>
                  </a:lnTo>
                  <a:lnTo>
                    <a:pt x="0" y="0"/>
                  </a:lnTo>
                  <a:lnTo>
                    <a:pt x="0" y="244728"/>
                  </a:lnTo>
                  <a:close/>
                </a:path>
              </a:pathLst>
            </a:custGeom>
            <a:ln w="12191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A8610209-74FF-F33D-3BC0-71490CF4A0F3}"/>
              </a:ext>
            </a:extLst>
          </p:cNvPr>
          <p:cNvSpPr txBox="1"/>
          <p:nvPr/>
        </p:nvSpPr>
        <p:spPr>
          <a:xfrm>
            <a:off x="3429507" y="2644266"/>
            <a:ext cx="9969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791AB8CC-8857-7F28-0016-ADAF04CB65E4}"/>
              </a:ext>
            </a:extLst>
          </p:cNvPr>
          <p:cNvSpPr txBox="1"/>
          <p:nvPr/>
        </p:nvSpPr>
        <p:spPr>
          <a:xfrm>
            <a:off x="7274940" y="2620517"/>
            <a:ext cx="105473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118500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28890-A2A7-62DA-5AEF-B70C0F39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93873F-31E2-9790-C2C5-8C02A5D4C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3200"/>
          </a:xfrm>
        </p:spPr>
        <p:txBody>
          <a:bodyPr>
            <a:normAutofit fontScale="92500" lnSpcReduction="10000"/>
          </a:bodyPr>
          <a:lstStyle/>
          <a:p>
            <a:pPr marL="80645" algn="just">
              <a:lnSpc>
                <a:spcPct val="100000"/>
              </a:lnSpc>
              <a:spcBef>
                <a:spcPts val="100"/>
              </a:spcBef>
            </a:pPr>
            <a:r>
              <a:rPr lang="tr-TR" sz="3600" b="1" spc="-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Mevcut</a:t>
            </a:r>
            <a:r>
              <a:rPr lang="tr-TR" sz="3600" b="1" spc="-1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3600" b="1" spc="-4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35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Amaç: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Kanun,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yönerge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yönetmenlikler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yürütülen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defter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yazışma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örnekleri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3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993004-182B-EB36-DB2C-ABE9897E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5F345D-5282-9DDC-2885-DD3F77C2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93900"/>
          </a:xfrm>
        </p:spPr>
        <p:txBody>
          <a:bodyPr>
            <a:normAutofit fontScale="85000" lnSpcReduction="20000"/>
          </a:bodyPr>
          <a:lstStyle/>
          <a:p>
            <a:pPr marL="80645" algn="just">
              <a:lnSpc>
                <a:spcPct val="100000"/>
              </a:lnSpc>
              <a:spcBef>
                <a:spcPts val="100"/>
              </a:spcBef>
            </a:pP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3600" b="1" spc="-3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3600" b="1" spc="-5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Modellenmesi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marR="130175" indent="-257810" algn="just">
              <a:lnSpc>
                <a:spcPct val="100000"/>
              </a:lnSpc>
              <a:spcBef>
                <a:spcPts val="145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 sistemin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yapısını,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yüzünü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geliştirecek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yöneliktir.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tr-T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D8246EF-74CE-5B7B-8F87-288743DC5BC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385" y="4145280"/>
            <a:ext cx="3616452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8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BDDABC-9847-2E6E-55BC-00D502E1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Doğrulama</a:t>
            </a:r>
            <a:r>
              <a:rPr lang="tr-TR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Süreci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5D155-AC1F-7A5E-2B08-874B0C1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3400" cy="4003675"/>
          </a:xfrm>
        </p:spPr>
        <p:txBody>
          <a:bodyPr>
            <a:normAutofit lnSpcReduction="10000"/>
          </a:bodyPr>
          <a:lstStyle/>
          <a:p>
            <a:pPr marL="398145" indent="-386080" algn="just">
              <a:lnSpc>
                <a:spcPct val="100000"/>
              </a:lnSpc>
              <a:spcBef>
                <a:spcPts val="12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oluşturulmuş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tutarlı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5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(Dışsal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tamlık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İçsel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tamlık)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gerçekçi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marR="5080" indent="-386080" algn="just">
              <a:lnSpc>
                <a:spcPts val="2160"/>
              </a:lnSpc>
              <a:spcBef>
                <a:spcPts val="144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istenen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şeyi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tr-TR" sz="2800" spc="-43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tanımlamaktadır?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2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doğrulanabilir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izlenebilir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50F1029-310A-B360-84EC-9DB6CE79876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0471" y="3343275"/>
            <a:ext cx="2500503" cy="2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3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F42730-4479-4A94-1513-4A577F46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2A2292-257D-4FBE-A653-DF97C5C1C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Görev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planlaması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kesinlik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(doğruluk)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yeterli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Pozisyon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hatası,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yörünge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boyunca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metreden,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yörünge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metreden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sorgulamaları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zamanlı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yanıtlanmalıdır.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 sorgulamaları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verilmelidir.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5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5BC71C-6AC1-7236-4C2A-8315C7B9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Verisi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Toplanması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614D29-A5F4-FAF3-B7B3-328E299A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2003425"/>
          </a:xfrm>
        </p:spPr>
        <p:txBody>
          <a:bodyPr/>
          <a:lstStyle/>
          <a:p>
            <a:pPr marL="385445" marR="1362710" indent="-385445" algn="just">
              <a:lnSpc>
                <a:spcPct val="100000"/>
              </a:lnSpc>
              <a:spcBef>
                <a:spcPts val="325"/>
              </a:spcBef>
              <a:buClr>
                <a:srgbClr val="1CACE3"/>
              </a:buClr>
              <a:buAutoNum type="arabicPeriod"/>
              <a:tabLst>
                <a:tab pos="385445" algn="l"/>
                <a:tab pos="386080" algn="l"/>
              </a:tabLst>
            </a:pPr>
            <a:r>
              <a:rPr lang="tr-TR"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z="20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marR="1306830" lvl="1" indent="-182880" algn="just">
              <a:lnSpc>
                <a:spcPct val="100000"/>
              </a:lnSpc>
              <a:spcBef>
                <a:spcPts val="204"/>
              </a:spcBef>
              <a:buClr>
                <a:srgbClr val="1CACE3"/>
              </a:buClr>
              <a:buChar char="◦"/>
              <a:tabLst>
                <a:tab pos="182880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lvl="1" indent="-183515" algn="just">
              <a:lnSpc>
                <a:spcPct val="100000"/>
              </a:lnSpc>
              <a:spcBef>
                <a:spcPts val="384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Anket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34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0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Psikolojik</a:t>
            </a:r>
            <a:r>
              <a:rPr lang="tr-TR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Türetme</a:t>
            </a:r>
            <a:r>
              <a:rPr lang="tr-TR" sz="20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5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0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İstatiksel</a:t>
            </a:r>
            <a:r>
              <a:rPr lang="tr-TR" sz="20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7B3146F-3804-2671-D443-6D1EAB1D2B8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044" y="3429000"/>
            <a:ext cx="3938015" cy="25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giderek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açık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mimarisine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dönüşmektedir.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Sunucular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(Web,</a:t>
            </a:r>
            <a:r>
              <a:rPr lang="tr-TR" sz="1600" spc="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E-posta,</a:t>
            </a:r>
            <a:r>
              <a:rPr lang="tr-TR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600" spc="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Tabanı)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16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Bilgisayarları</a:t>
            </a:r>
            <a:r>
              <a:rPr lang="tr-TR" sz="16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(PC)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3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Yerel</a:t>
            </a:r>
            <a:r>
              <a:rPr lang="tr-TR" sz="16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Ağı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(LAN)</a:t>
            </a:r>
            <a:r>
              <a:rPr lang="tr-TR" sz="16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Geniş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Ağı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(WAN)</a:t>
            </a:r>
            <a:r>
              <a:rPr lang="tr-TR" sz="1600" spc="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7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Yazılımın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ortam,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Öte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yandan, geliştirme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ortamlarının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konfigürasyonda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olmaları,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ileride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çıkabilecek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taşıma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sorunlarını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 </a:t>
            </a:r>
            <a:r>
              <a:rPr lang="tr-TR" sz="1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ölçüde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giderecektir.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83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5CD52A-8AF9-59FD-3336-59371891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9A4FA5-9CF9-32F8-F02E-FFEB4BB9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>
            <a:normAutofit fontScale="92500" lnSpcReduction="20000"/>
          </a:bodyPr>
          <a:lstStyle/>
          <a:p>
            <a:pPr marL="270510" indent="-258445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yöntemi,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verilerinin toplanması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>
              <a:lnSpc>
                <a:spcPct val="100000"/>
              </a:lnSpc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en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 yöntemlerden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tr-TR" sz="28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klı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3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23CA6B5-C95F-0A80-27D2-1E0A4FF3EF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335" y="3733800"/>
            <a:ext cx="3057525" cy="24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1BADEE-0711-F1ED-AC69-126D50B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02C3E3-7419-66A1-E32F-9797A8778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34525" cy="4351338"/>
          </a:xfrm>
        </p:spPr>
        <p:txBody>
          <a:bodyPr>
            <a:normAutofit lnSpcReduction="10000"/>
          </a:bodyPr>
          <a:lstStyle/>
          <a:p>
            <a:pPr marL="58419" algn="just">
              <a:lnSpc>
                <a:spcPct val="100000"/>
              </a:lnSpc>
              <a:spcBef>
                <a:spcPts val="1090"/>
              </a:spcBef>
            </a:pPr>
            <a:r>
              <a:rPr lang="tr-TR" sz="2100" b="1" spc="1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2100" b="1" spc="4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b="1" spc="2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4945" indent="-182880" algn="just">
              <a:lnSpc>
                <a:spcPct val="100000"/>
              </a:lnSpc>
              <a:spcBef>
                <a:spcPts val="85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sırasında,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amaçlar,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düşünceler,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5"/>
              </a:spcBef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yöntemler,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duygular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düşünceler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araştırılır.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5745" indent="-233679" algn="just">
              <a:lnSpc>
                <a:spcPct val="100000"/>
              </a:lnSpc>
              <a:spcBef>
                <a:spcPts val="85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246379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görüşme,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toplama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etkin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yollardan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5080" indent="-91440" algn="just">
              <a:lnSpc>
                <a:spcPct val="100000"/>
              </a:lnSpc>
              <a:spcBef>
                <a:spcPts val="131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yönteminde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 uçlu sorular (yanıtları kişiden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kişiye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değişebilen,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yoruma </a:t>
            </a:r>
            <a:r>
              <a:rPr lang="tr-TR" sz="1800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 sorular)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kapalı uçlu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 (yanıtları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evet hayır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bir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 biçiminde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kesin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sorular)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sorulabilir.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102870" indent="-91440" algn="just">
              <a:lnSpc>
                <a:spcPct val="70000"/>
              </a:lnSpc>
              <a:spcBef>
                <a:spcPts val="15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kolaylığı,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güvenliği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duyarlığı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kapalı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uçlu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 </a:t>
            </a:r>
            <a:r>
              <a:rPr lang="tr-TR" sz="1800" spc="-39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tercih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edilmelidir.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4945" indent="-182880" algn="just">
              <a:lnSpc>
                <a:spcPts val="1839"/>
              </a:lnSpc>
              <a:spcBef>
                <a:spcPts val="74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Sorular,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dağınık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değil,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biçimde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sorulmalıdır.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neden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720"/>
              </a:lnSpc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tarzdan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seçilmelidir.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014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Piramit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Koni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35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Elmas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76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4ED70-B45C-9DA1-BD88-111045DD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 </a:t>
            </a:r>
            <a:r>
              <a:rPr lang="tr-TR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 </a:t>
            </a:r>
            <a:r>
              <a:rPr lang="tr-TR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 </a:t>
            </a:r>
            <a:r>
              <a:rPr lang="tr-TR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 </a:t>
            </a:r>
            <a:r>
              <a:rPr lang="tr-TR" u="none" spc="-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C60DB81-0085-3427-9BD3-602230F859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351" y="1762522"/>
            <a:ext cx="8996362" cy="333295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5E8F28C-17F6-97EF-9AF7-FB3413849E8C}"/>
              </a:ext>
            </a:extLst>
          </p:cNvPr>
          <p:cNvSpPr txBox="1"/>
          <p:nvPr/>
        </p:nvSpPr>
        <p:spPr>
          <a:xfrm>
            <a:off x="1276351" y="5325160"/>
            <a:ext cx="899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edilecek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konu;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yönlendirici</a:t>
            </a:r>
            <a:r>
              <a:rPr lang="tr-TR"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1800" b="1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nesneli</a:t>
            </a:r>
            <a:r>
              <a:rPr lang="tr-TR"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sorulardan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kaçınmak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42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D13AD-9F00-7B99-EF0B-82E17DF0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0C50B7-334D-5484-E4B5-19F31C1E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91725" cy="2355849"/>
          </a:xfrm>
        </p:spPr>
        <p:txBody>
          <a:bodyPr>
            <a:normAutofit fontScale="85000" lnSpcReduction="20000"/>
          </a:bodyPr>
          <a:lstStyle/>
          <a:p>
            <a:pPr marL="12700" algn="just">
              <a:lnSpc>
                <a:spcPct val="100000"/>
              </a:lnSpc>
              <a:spcBef>
                <a:spcPts val="270"/>
              </a:spcBef>
            </a:pP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Anket</a:t>
            </a:r>
            <a:r>
              <a:rPr lang="tr-TR" sz="3600" b="1" spc="-3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marR="481330" algn="just">
              <a:lnSpc>
                <a:spcPct val="100000"/>
              </a:lnSpc>
              <a:spcBef>
                <a:spcPts val="150"/>
              </a:spcBef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sayısının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durumlarda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eğilimleri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davranış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biçimlerini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saptamak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algn="just">
              <a:lnSpc>
                <a:spcPct val="100000"/>
              </a:lnSpc>
              <a:spcBef>
                <a:spcPts val="430"/>
              </a:spcBef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marR="5080" algn="just">
              <a:lnSpc>
                <a:spcPct val="100000"/>
              </a:lnSpc>
              <a:spcBef>
                <a:spcPts val="434"/>
              </a:spcBef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anket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sorusu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olmak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kısımdan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da tanımlama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ölçek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olmak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7782E6B-2C05-10DE-0FB8-77E0AE2E14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215" y="4384096"/>
            <a:ext cx="6220443" cy="21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29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9F1E4C-4A7B-E80F-C01E-D43F2708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Psikolojik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Türetme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C7F643-3C7B-912E-9CB0-8A40E0BE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0510" marR="41275" indent="-258445" algn="just">
              <a:lnSpc>
                <a:spcPts val="2160"/>
              </a:lnSpc>
              <a:spcBef>
                <a:spcPts val="3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belirsizliğin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zayıf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ortamlarda,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sz="28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edinebilmek amacıyla insan psikolojisine dayalı teknikler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temelde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ankete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dayalı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ts val="216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Diğerlerinden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farkı,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üretmek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psikolojide bilinen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üçleme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tr-TR" sz="28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tekniğini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82880" indent="-258445" algn="just">
              <a:lnSpc>
                <a:spcPts val="216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Bazı </a:t>
            </a:r>
            <a:r>
              <a:rPr lang="tr-TR" sz="28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psikolojik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türetme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yöntemleri,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verme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ortamlarında bilgi gereksinimlerini saptamak amacıyla algılama </a:t>
            </a:r>
            <a:r>
              <a:rPr lang="tr-TR" sz="2800" spc="-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haritaları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neden-etki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çizgeleri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53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4698B5-7098-CBFE-8FF0-0E00146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İstatistiksel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FF546A-0B98-D9BA-3E08-6C886279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0775" cy="2574925"/>
          </a:xfrm>
        </p:spPr>
        <p:txBody>
          <a:bodyPr/>
          <a:lstStyle/>
          <a:p>
            <a:pPr marL="270510" marR="521334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yoğun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hacmi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yüksek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ortamlarda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 </a:t>
            </a:r>
            <a:r>
              <a:rPr lang="tr-TR" sz="2000" spc="-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belirlemek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3410" marR="545465" lvl="1" indent="-257810" algn="just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664845" algn="l"/>
                <a:tab pos="665480" algn="l"/>
              </a:tabLs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yöntemlerden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bilinen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ikisi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Örnekleme</a:t>
            </a:r>
            <a:r>
              <a:rPr lang="tr-TR" sz="1800" b="1" spc="-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tr-TR" sz="1800" b="1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 </a:t>
            </a:r>
            <a:r>
              <a:rPr lang="tr-TR" sz="1800" b="1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Örnekleme</a:t>
            </a:r>
            <a:r>
              <a:rPr lang="tr-TR"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topluluk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içerisinden,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sistematik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yolla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temsil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edici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19455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Amaç,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hızınını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arttırmak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verilerdeki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çelişkileri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önlemektir.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B616D146-346B-C0A4-433D-E615A6BDB5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6026" y="4306442"/>
            <a:ext cx="2980944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3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DF5D0A-99ED-6906-BD32-9415C1D1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54C50A-6992-D51D-A0AE-50AF0D8AA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>
            <a:normAutofit fontScale="70000" lnSpcReduction="20000"/>
          </a:bodyPr>
          <a:lstStyle/>
          <a:p>
            <a:pPr marL="104139" algn="just">
              <a:lnSpc>
                <a:spcPts val="1825"/>
              </a:lnSpc>
              <a:spcBef>
                <a:spcPts val="95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modelinde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açıklamak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'Veri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Modelleme'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825"/>
              </a:lnSpc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273685" algn="just">
              <a:lnSpc>
                <a:spcPct val="120000"/>
              </a:lnSpc>
              <a:spcBef>
                <a:spcPts val="1250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yöntemler,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çeşitli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düzeylerde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soyut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düzeyden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 </a:t>
            </a:r>
            <a:r>
              <a:rPr lang="tr-TR" sz="2800" spc="-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kadar)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amacını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güder.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1355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yöntemleri: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220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2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İlişki</a:t>
            </a:r>
            <a:r>
              <a:rPr lang="tr-TR" sz="2800" spc="-4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409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2800" spc="-3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1400"/>
              </a:spcBef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bilinmektedir.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1215"/>
              </a:spcBef>
            </a:pP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Nesne-İlişki</a:t>
            </a:r>
            <a:r>
              <a:rPr lang="tr-TR" sz="28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soyut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tanımlamak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166370" algn="just">
              <a:lnSpc>
                <a:spcPct val="120000"/>
              </a:lnSpc>
              <a:spcBef>
                <a:spcPts val="1235"/>
              </a:spcBef>
            </a:pPr>
            <a:r>
              <a:rPr lang="tr-TR" sz="2800" b="1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b="1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r>
              <a:rPr lang="tr-TR" sz="2800" b="1" spc="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yapısına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Destekli </a:t>
            </a:r>
            <a:r>
              <a:rPr lang="tr-TR" sz="2800" spc="-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Araçlarında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bütünleşik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29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651535-AEDB-0854-FBD2-382A4AC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Nesne-İlişki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5B7D3C5-599C-4DA1-33BC-63F2D1418D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023" y="1902455"/>
            <a:ext cx="4290755" cy="2190566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377E0109-2BE0-EA8E-A7E6-F088B3F9BAFF}"/>
              </a:ext>
            </a:extLst>
          </p:cNvPr>
          <p:cNvSpPr/>
          <p:nvPr/>
        </p:nvSpPr>
        <p:spPr>
          <a:xfrm>
            <a:off x="1678305" y="4297298"/>
            <a:ext cx="7652384" cy="1691639"/>
          </a:xfrm>
          <a:custGeom>
            <a:avLst/>
            <a:gdLst/>
            <a:ahLst/>
            <a:cxnLst/>
            <a:rect l="l" t="t" r="r" b="b"/>
            <a:pathLst>
              <a:path w="7652384" h="1691639">
                <a:moveTo>
                  <a:pt x="0" y="281939"/>
                </a:moveTo>
                <a:lnTo>
                  <a:pt x="3690" y="236210"/>
                </a:lnTo>
                <a:lnTo>
                  <a:pt x="14373" y="192828"/>
                </a:lnTo>
                <a:lnTo>
                  <a:pt x="31468" y="152376"/>
                </a:lnTo>
                <a:lnTo>
                  <a:pt x="54397" y="115433"/>
                </a:lnTo>
                <a:lnTo>
                  <a:pt x="82576" y="82581"/>
                </a:lnTo>
                <a:lnTo>
                  <a:pt x="115428" y="54400"/>
                </a:lnTo>
                <a:lnTo>
                  <a:pt x="152370" y="31471"/>
                </a:lnTo>
                <a:lnTo>
                  <a:pt x="192823" y="14374"/>
                </a:lnTo>
                <a:lnTo>
                  <a:pt x="236207" y="3690"/>
                </a:lnTo>
                <a:lnTo>
                  <a:pt x="281939" y="0"/>
                </a:lnTo>
                <a:lnTo>
                  <a:pt x="7370064" y="0"/>
                </a:lnTo>
                <a:lnTo>
                  <a:pt x="7415793" y="3690"/>
                </a:lnTo>
                <a:lnTo>
                  <a:pt x="7459175" y="14374"/>
                </a:lnTo>
                <a:lnTo>
                  <a:pt x="7499627" y="31471"/>
                </a:lnTo>
                <a:lnTo>
                  <a:pt x="7536570" y="54400"/>
                </a:lnTo>
                <a:lnTo>
                  <a:pt x="7569422" y="82581"/>
                </a:lnTo>
                <a:lnTo>
                  <a:pt x="7597603" y="115433"/>
                </a:lnTo>
                <a:lnTo>
                  <a:pt x="7620532" y="152376"/>
                </a:lnTo>
                <a:lnTo>
                  <a:pt x="7637629" y="192828"/>
                </a:lnTo>
                <a:lnTo>
                  <a:pt x="7648313" y="236210"/>
                </a:lnTo>
                <a:lnTo>
                  <a:pt x="7652004" y="281939"/>
                </a:lnTo>
                <a:lnTo>
                  <a:pt x="7652004" y="1409687"/>
                </a:lnTo>
                <a:lnTo>
                  <a:pt x="7648313" y="1455420"/>
                </a:lnTo>
                <a:lnTo>
                  <a:pt x="7637629" y="1498804"/>
                </a:lnTo>
                <a:lnTo>
                  <a:pt x="7620532" y="1539259"/>
                </a:lnTo>
                <a:lnTo>
                  <a:pt x="7597603" y="1576203"/>
                </a:lnTo>
                <a:lnTo>
                  <a:pt x="7569422" y="1609056"/>
                </a:lnTo>
                <a:lnTo>
                  <a:pt x="7536570" y="1637238"/>
                </a:lnTo>
                <a:lnTo>
                  <a:pt x="7499627" y="1660168"/>
                </a:lnTo>
                <a:lnTo>
                  <a:pt x="7459175" y="1677265"/>
                </a:lnTo>
                <a:lnTo>
                  <a:pt x="7415793" y="1687949"/>
                </a:lnTo>
                <a:lnTo>
                  <a:pt x="7370064" y="1691639"/>
                </a:lnTo>
                <a:lnTo>
                  <a:pt x="281939" y="1691639"/>
                </a:lnTo>
                <a:lnTo>
                  <a:pt x="236207" y="1687949"/>
                </a:lnTo>
                <a:lnTo>
                  <a:pt x="192823" y="1677265"/>
                </a:lnTo>
                <a:lnTo>
                  <a:pt x="152370" y="1660168"/>
                </a:lnTo>
                <a:lnTo>
                  <a:pt x="115428" y="1637238"/>
                </a:lnTo>
                <a:lnTo>
                  <a:pt x="82576" y="1609056"/>
                </a:lnTo>
                <a:lnTo>
                  <a:pt x="54397" y="1576203"/>
                </a:lnTo>
                <a:lnTo>
                  <a:pt x="31468" y="1539259"/>
                </a:lnTo>
                <a:lnTo>
                  <a:pt x="14373" y="1498804"/>
                </a:lnTo>
                <a:lnTo>
                  <a:pt x="3690" y="1455420"/>
                </a:lnTo>
                <a:lnTo>
                  <a:pt x="0" y="1409687"/>
                </a:lnTo>
                <a:lnTo>
                  <a:pt x="0" y="281939"/>
                </a:lnTo>
                <a:close/>
              </a:path>
            </a:pathLst>
          </a:custGeom>
          <a:ln w="28956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8CE505E-B7C3-5E22-2C09-0C6F985F19EA}"/>
              </a:ext>
            </a:extLst>
          </p:cNvPr>
          <p:cNvSpPr txBox="1"/>
          <p:nvPr/>
        </p:nvSpPr>
        <p:spPr>
          <a:xfrm>
            <a:off x="1838578" y="1936826"/>
            <a:ext cx="7399655" cy="39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4855" indent="-21526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şemaları,</a:t>
            </a:r>
            <a:r>
              <a:rPr sz="1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tasarımı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algn="just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önemlidir.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marR="20320" indent="-215265" algn="just">
              <a:lnSpc>
                <a:spcPct val="100000"/>
              </a:lnSpc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sz="1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kullanacağı </a:t>
            </a:r>
            <a:r>
              <a:rPr sz="16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aralarındaki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algn="just">
              <a:lnSpc>
                <a:spcPct val="100000"/>
              </a:lnSpc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marR="90170" indent="-215265" algn="just">
              <a:lnSpc>
                <a:spcPct val="100000"/>
              </a:lnSpc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birçok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aracı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şemalarını</a:t>
            </a:r>
            <a:r>
              <a:rPr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yapılarına </a:t>
            </a:r>
            <a:r>
              <a:rPr sz="16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dönüştürmektedir.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</a:pP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nesnesi,</a:t>
            </a:r>
            <a:r>
              <a:rPr sz="1400" b="1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sz="1400" b="1" spc="-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sz="1400" b="1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özelliği</a:t>
            </a:r>
            <a:r>
              <a:rPr sz="14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400" b="1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bilinir: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adı: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tanımlayan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özelliktir.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varlıklarına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referansı: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44780" algn="just">
              <a:lnSpc>
                <a:spcPct val="100000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 olan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belirtilmesi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sz="1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belirleyen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belirteç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(anahtar)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konusu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belirteç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 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80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9BC1A-82D7-4236-EE76-FD2DF910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1927DB3-F863-FC4B-0F22-0D6AD1BD60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751" y="1690688"/>
            <a:ext cx="8186448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38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2712F3-BBF7-954A-2857-886DB1B0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u="none" spc="-1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201850-34D9-6056-2095-15056D55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4925"/>
          </a:xfrm>
        </p:spPr>
        <p:txBody>
          <a:bodyPr>
            <a:normAutofit lnSpcReduction="10000"/>
          </a:bodyPr>
          <a:lstStyle/>
          <a:p>
            <a:pPr marL="194945" indent="-182880" algn="just">
              <a:lnSpc>
                <a:spcPts val="1835"/>
              </a:lnSpc>
              <a:spcBef>
                <a:spcPts val="1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İlişki şemalarında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belirtilen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özelliklerinin</a:t>
            </a:r>
            <a:r>
              <a:rPr lang="tr-TR" sz="1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tanımları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710"/>
              </a:lnSpc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Sözlüğünde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r>
              <a:rPr lang="tr-TR" sz="1800" spc="7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tanımlar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0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Eş-adı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(Aynı</a:t>
            </a:r>
            <a:r>
              <a:rPr lang="tr-TR" sz="1800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1800" spc="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1800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Nerede/nasıl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5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İçerik</a:t>
            </a:r>
            <a:r>
              <a:rPr lang="tr-TR" sz="1800" spc="-3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algn="just">
              <a:lnSpc>
                <a:spcPct val="70000"/>
              </a:lnSpc>
              <a:spcBef>
                <a:spcPts val="625"/>
              </a:spcBef>
            </a:pP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türünde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r>
              <a:rPr lang="tr-TR" sz="1800" spc="6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nesnelerinin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sırasının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tanımlanması,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1800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arasından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seçim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nesnelerinin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yinelemeli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gruplamaları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gösterim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biçimleri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 veri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lang="tr-TR" sz="1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E2031F-E5B5-3E36-4C7A-85E749A153A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557" y="4332553"/>
            <a:ext cx="6750218" cy="2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5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marR="73787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ölçekte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getirilmiş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destekli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0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0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Destekli</a:t>
            </a:r>
            <a:r>
              <a:rPr lang="tr-TR" sz="2000" spc="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2000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(CAD)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 Destekli</a:t>
            </a:r>
            <a:r>
              <a:rPr lang="tr-TR" sz="2000" spc="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Mühendislik</a:t>
            </a:r>
            <a:r>
              <a:rPr lang="tr-TR" sz="2000" spc="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(CASE) </a:t>
            </a:r>
            <a:r>
              <a:rPr lang="tr-TR" sz="20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bilinmektedirler.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ED8A376-1A89-CD77-7ACE-6554D3A309C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658" y="3007532"/>
            <a:ext cx="7037667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5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BEA020-C804-63A4-F1A3-49C50BCD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Süreç/İşlem</a:t>
            </a:r>
            <a:r>
              <a:rPr lang="tr-TR" sz="4400" u="none" spc="-1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8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189119-FE72-A22D-F548-EA68CC85E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800" cy="2022475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işlemlerini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tanımlamak amacıyla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yöntemlerdir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lang="tr-TR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(DFD)</a:t>
            </a:r>
          </a:p>
          <a:p>
            <a:pPr marL="579755" lvl="1" indent="-183515" algn="just">
              <a:lnSpc>
                <a:spcPct val="100000"/>
              </a:lnSpc>
              <a:spcBef>
                <a:spcPts val="1295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Dili (PDL)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F0EF430-BE6A-E271-86FB-C28D6FE539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313" y="3983037"/>
            <a:ext cx="3620262" cy="21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1F6215-89B9-DE23-CBD6-E0B95D94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1EA1C4-8E35-E785-A2B8-DC76DF94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0510" marR="34099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kullanılarak,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'Yukarıdan </a:t>
            </a:r>
            <a:r>
              <a:rPr lang="tr-TR" sz="2800" spc="-484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</a:t>
            </a:r>
            <a:r>
              <a:rPr lang="tr-TR" sz="2800" spc="-2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6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9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uşt</a:t>
            </a: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0510" marR="778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biçimiyle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sonra,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yapısındaki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</a:pP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belirlenen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düzeyine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07442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metodolojilerinde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 veri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9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Diyagramları</a:t>
            </a:r>
            <a:r>
              <a:rPr lang="tr-TR" sz="2800" spc="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(VAD)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hemen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yöntemini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içermektedir.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395605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VAD'nin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kullanılmasındaki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bilgisayara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yabancı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kullanıcılar,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yazılım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algılanması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kullanılabilmesidir.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70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DFA311-B883-09B4-0331-5C933DBB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 </a:t>
            </a:r>
            <a:r>
              <a:rPr lang="tr-TR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Yönteminde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Semboller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BAEC4-E4CE-6D88-BDD4-A93E2110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VAD,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sembol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oluşturulur.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F0514D62-5AC9-4334-EA0C-4627A298B7CD}"/>
              </a:ext>
            </a:extLst>
          </p:cNvPr>
          <p:cNvGrpSpPr/>
          <p:nvPr/>
        </p:nvGrpSpPr>
        <p:grpSpPr>
          <a:xfrm>
            <a:off x="838200" y="2286000"/>
            <a:ext cx="7586980" cy="1480185"/>
            <a:chOff x="838200" y="2564892"/>
            <a:chExt cx="7586980" cy="148018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F01B757-904C-EDE2-AFA4-EB1B527CACEB}"/>
                </a:ext>
              </a:extLst>
            </p:cNvPr>
            <p:cNvSpPr/>
            <p:nvPr/>
          </p:nvSpPr>
          <p:spPr>
            <a:xfrm>
              <a:off x="852677" y="2579370"/>
              <a:ext cx="7557770" cy="1450975"/>
            </a:xfrm>
            <a:custGeom>
              <a:avLst/>
              <a:gdLst/>
              <a:ahLst/>
              <a:cxnLst/>
              <a:rect l="l" t="t" r="r" b="b"/>
              <a:pathLst>
                <a:path w="7557770" h="1450975">
                  <a:moveTo>
                    <a:pt x="0" y="241807"/>
                  </a:moveTo>
                  <a:lnTo>
                    <a:pt x="4912" y="193058"/>
                  </a:lnTo>
                  <a:lnTo>
                    <a:pt x="19003" y="147661"/>
                  </a:lnTo>
                  <a:lnTo>
                    <a:pt x="41298" y="106585"/>
                  </a:lnTo>
                  <a:lnTo>
                    <a:pt x="70826" y="70802"/>
                  </a:lnTo>
                  <a:lnTo>
                    <a:pt x="106613" y="41281"/>
                  </a:lnTo>
                  <a:lnTo>
                    <a:pt x="147688" y="18994"/>
                  </a:lnTo>
                  <a:lnTo>
                    <a:pt x="193077" y="4910"/>
                  </a:lnTo>
                  <a:lnTo>
                    <a:pt x="241808" y="0"/>
                  </a:lnTo>
                  <a:lnTo>
                    <a:pt x="7315708" y="0"/>
                  </a:lnTo>
                  <a:lnTo>
                    <a:pt x="7364457" y="4910"/>
                  </a:lnTo>
                  <a:lnTo>
                    <a:pt x="7409854" y="18994"/>
                  </a:lnTo>
                  <a:lnTo>
                    <a:pt x="7450930" y="41281"/>
                  </a:lnTo>
                  <a:lnTo>
                    <a:pt x="7486713" y="70802"/>
                  </a:lnTo>
                  <a:lnTo>
                    <a:pt x="7516234" y="106585"/>
                  </a:lnTo>
                  <a:lnTo>
                    <a:pt x="7538521" y="147661"/>
                  </a:lnTo>
                  <a:lnTo>
                    <a:pt x="7552605" y="193058"/>
                  </a:lnTo>
                  <a:lnTo>
                    <a:pt x="7557516" y="241807"/>
                  </a:lnTo>
                  <a:lnTo>
                    <a:pt x="7557516" y="1209039"/>
                  </a:lnTo>
                  <a:lnTo>
                    <a:pt x="7552605" y="1257789"/>
                  </a:lnTo>
                  <a:lnTo>
                    <a:pt x="7538521" y="1303186"/>
                  </a:lnTo>
                  <a:lnTo>
                    <a:pt x="7516234" y="1344262"/>
                  </a:lnTo>
                  <a:lnTo>
                    <a:pt x="7486713" y="1380045"/>
                  </a:lnTo>
                  <a:lnTo>
                    <a:pt x="7450930" y="1409566"/>
                  </a:lnTo>
                  <a:lnTo>
                    <a:pt x="7409854" y="1431853"/>
                  </a:lnTo>
                  <a:lnTo>
                    <a:pt x="7364457" y="1445937"/>
                  </a:lnTo>
                  <a:lnTo>
                    <a:pt x="7315708" y="1450847"/>
                  </a:lnTo>
                  <a:lnTo>
                    <a:pt x="241808" y="1450847"/>
                  </a:lnTo>
                  <a:lnTo>
                    <a:pt x="193077" y="1445937"/>
                  </a:lnTo>
                  <a:lnTo>
                    <a:pt x="147688" y="1431853"/>
                  </a:lnTo>
                  <a:lnTo>
                    <a:pt x="106613" y="1409566"/>
                  </a:lnTo>
                  <a:lnTo>
                    <a:pt x="70826" y="1380045"/>
                  </a:lnTo>
                  <a:lnTo>
                    <a:pt x="41298" y="1344262"/>
                  </a:lnTo>
                  <a:lnTo>
                    <a:pt x="19003" y="1303186"/>
                  </a:lnTo>
                  <a:lnTo>
                    <a:pt x="4912" y="1257789"/>
                  </a:lnTo>
                  <a:lnTo>
                    <a:pt x="0" y="1209039"/>
                  </a:lnTo>
                  <a:lnTo>
                    <a:pt x="0" y="241807"/>
                  </a:lnTo>
                  <a:close/>
                </a:path>
              </a:pathLst>
            </a:custGeom>
            <a:ln w="28956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A3435EB-C771-C0A2-5064-52882B43B282}"/>
                </a:ext>
              </a:extLst>
            </p:cNvPr>
            <p:cNvSpPr/>
            <p:nvPr/>
          </p:nvSpPr>
          <p:spPr>
            <a:xfrm>
              <a:off x="1280922" y="2683002"/>
              <a:ext cx="893444" cy="805180"/>
            </a:xfrm>
            <a:custGeom>
              <a:avLst/>
              <a:gdLst/>
              <a:ahLst/>
              <a:cxnLst/>
              <a:rect l="l" t="t" r="r" b="b"/>
              <a:pathLst>
                <a:path w="893444" h="805179">
                  <a:moveTo>
                    <a:pt x="0" y="402336"/>
                  </a:moveTo>
                  <a:lnTo>
                    <a:pt x="2619" y="358489"/>
                  </a:lnTo>
                  <a:lnTo>
                    <a:pt x="10298" y="316011"/>
                  </a:lnTo>
                  <a:lnTo>
                    <a:pt x="22762" y="275149"/>
                  </a:lnTo>
                  <a:lnTo>
                    <a:pt x="39740" y="236146"/>
                  </a:lnTo>
                  <a:lnTo>
                    <a:pt x="60960" y="199248"/>
                  </a:lnTo>
                  <a:lnTo>
                    <a:pt x="86148" y="164701"/>
                  </a:lnTo>
                  <a:lnTo>
                    <a:pt x="115034" y="132750"/>
                  </a:lnTo>
                  <a:lnTo>
                    <a:pt x="147344" y="103639"/>
                  </a:lnTo>
                  <a:lnTo>
                    <a:pt x="182806" y="77614"/>
                  </a:lnTo>
                  <a:lnTo>
                    <a:pt x="221149" y="54920"/>
                  </a:lnTo>
                  <a:lnTo>
                    <a:pt x="262099" y="35802"/>
                  </a:lnTo>
                  <a:lnTo>
                    <a:pt x="305385" y="20506"/>
                  </a:lnTo>
                  <a:lnTo>
                    <a:pt x="350734" y="9277"/>
                  </a:lnTo>
                  <a:lnTo>
                    <a:pt x="397873" y="2360"/>
                  </a:lnTo>
                  <a:lnTo>
                    <a:pt x="446532" y="0"/>
                  </a:lnTo>
                  <a:lnTo>
                    <a:pt x="495190" y="2360"/>
                  </a:lnTo>
                  <a:lnTo>
                    <a:pt x="542329" y="9277"/>
                  </a:lnTo>
                  <a:lnTo>
                    <a:pt x="587678" y="20506"/>
                  </a:lnTo>
                  <a:lnTo>
                    <a:pt x="630964" y="35802"/>
                  </a:lnTo>
                  <a:lnTo>
                    <a:pt x="671914" y="54920"/>
                  </a:lnTo>
                  <a:lnTo>
                    <a:pt x="710257" y="77614"/>
                  </a:lnTo>
                  <a:lnTo>
                    <a:pt x="745719" y="103639"/>
                  </a:lnTo>
                  <a:lnTo>
                    <a:pt x="778029" y="132750"/>
                  </a:lnTo>
                  <a:lnTo>
                    <a:pt x="806915" y="164701"/>
                  </a:lnTo>
                  <a:lnTo>
                    <a:pt x="832103" y="199248"/>
                  </a:lnTo>
                  <a:lnTo>
                    <a:pt x="853323" y="236146"/>
                  </a:lnTo>
                  <a:lnTo>
                    <a:pt x="870301" y="275149"/>
                  </a:lnTo>
                  <a:lnTo>
                    <a:pt x="882765" y="316011"/>
                  </a:lnTo>
                  <a:lnTo>
                    <a:pt x="890444" y="358489"/>
                  </a:lnTo>
                  <a:lnTo>
                    <a:pt x="893064" y="402336"/>
                  </a:lnTo>
                  <a:lnTo>
                    <a:pt x="890444" y="446182"/>
                  </a:lnTo>
                  <a:lnTo>
                    <a:pt x="882765" y="488660"/>
                  </a:lnTo>
                  <a:lnTo>
                    <a:pt x="870301" y="529522"/>
                  </a:lnTo>
                  <a:lnTo>
                    <a:pt x="853323" y="568525"/>
                  </a:lnTo>
                  <a:lnTo>
                    <a:pt x="832104" y="605423"/>
                  </a:lnTo>
                  <a:lnTo>
                    <a:pt x="806915" y="639970"/>
                  </a:lnTo>
                  <a:lnTo>
                    <a:pt x="778029" y="671921"/>
                  </a:lnTo>
                  <a:lnTo>
                    <a:pt x="745719" y="701032"/>
                  </a:lnTo>
                  <a:lnTo>
                    <a:pt x="710257" y="727057"/>
                  </a:lnTo>
                  <a:lnTo>
                    <a:pt x="671914" y="749751"/>
                  </a:lnTo>
                  <a:lnTo>
                    <a:pt x="630964" y="768869"/>
                  </a:lnTo>
                  <a:lnTo>
                    <a:pt x="587678" y="784165"/>
                  </a:lnTo>
                  <a:lnTo>
                    <a:pt x="542329" y="795394"/>
                  </a:lnTo>
                  <a:lnTo>
                    <a:pt x="495190" y="802311"/>
                  </a:lnTo>
                  <a:lnTo>
                    <a:pt x="446532" y="804672"/>
                  </a:lnTo>
                  <a:lnTo>
                    <a:pt x="397873" y="802311"/>
                  </a:lnTo>
                  <a:lnTo>
                    <a:pt x="350734" y="795394"/>
                  </a:lnTo>
                  <a:lnTo>
                    <a:pt x="305385" y="784165"/>
                  </a:lnTo>
                  <a:lnTo>
                    <a:pt x="262099" y="768869"/>
                  </a:lnTo>
                  <a:lnTo>
                    <a:pt x="221149" y="749751"/>
                  </a:lnTo>
                  <a:lnTo>
                    <a:pt x="182806" y="727057"/>
                  </a:lnTo>
                  <a:lnTo>
                    <a:pt x="147344" y="701032"/>
                  </a:lnTo>
                  <a:lnTo>
                    <a:pt x="115034" y="671921"/>
                  </a:lnTo>
                  <a:lnTo>
                    <a:pt x="86148" y="639970"/>
                  </a:lnTo>
                  <a:lnTo>
                    <a:pt x="60959" y="605423"/>
                  </a:lnTo>
                  <a:lnTo>
                    <a:pt x="39740" y="568525"/>
                  </a:lnTo>
                  <a:lnTo>
                    <a:pt x="22762" y="529522"/>
                  </a:lnTo>
                  <a:lnTo>
                    <a:pt x="10298" y="488660"/>
                  </a:lnTo>
                  <a:lnTo>
                    <a:pt x="2619" y="446182"/>
                  </a:lnTo>
                  <a:lnTo>
                    <a:pt x="0" y="402336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0AAB85B-353E-8381-8E62-6DD33E9D91F1}"/>
                </a:ext>
              </a:extLst>
            </p:cNvPr>
            <p:cNvSpPr/>
            <p:nvPr/>
          </p:nvSpPr>
          <p:spPr>
            <a:xfrm>
              <a:off x="3161283" y="2795778"/>
              <a:ext cx="632460" cy="664845"/>
            </a:xfrm>
            <a:custGeom>
              <a:avLst/>
              <a:gdLst/>
              <a:ahLst/>
              <a:cxnLst/>
              <a:rect l="l" t="t" r="r" b="b"/>
              <a:pathLst>
                <a:path w="632460" h="664845">
                  <a:moveTo>
                    <a:pt x="0" y="551307"/>
                  </a:moveTo>
                  <a:lnTo>
                    <a:pt x="447802" y="66167"/>
                  </a:lnTo>
                  <a:lnTo>
                    <a:pt x="386333" y="9525"/>
                  </a:lnTo>
                  <a:lnTo>
                    <a:pt x="622681" y="0"/>
                  </a:lnTo>
                  <a:lnTo>
                    <a:pt x="632206" y="236474"/>
                  </a:lnTo>
                  <a:lnTo>
                    <a:pt x="570738" y="179705"/>
                  </a:lnTo>
                  <a:lnTo>
                    <a:pt x="122936" y="664845"/>
                  </a:lnTo>
                  <a:lnTo>
                    <a:pt x="0" y="5513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569AD87-5CC0-B31B-3C7C-3ED5D09F1427}"/>
                </a:ext>
              </a:extLst>
            </p:cNvPr>
            <p:cNvSpPr/>
            <p:nvPr/>
          </p:nvSpPr>
          <p:spPr>
            <a:xfrm>
              <a:off x="4763261" y="2683002"/>
              <a:ext cx="2909570" cy="805180"/>
            </a:xfrm>
            <a:custGeom>
              <a:avLst/>
              <a:gdLst/>
              <a:ahLst/>
              <a:cxnLst/>
              <a:rect l="l" t="t" r="r" b="b"/>
              <a:pathLst>
                <a:path w="2909570" h="805179">
                  <a:moveTo>
                    <a:pt x="0" y="804672"/>
                  </a:moveTo>
                  <a:lnTo>
                    <a:pt x="992124" y="804672"/>
                  </a:lnTo>
                  <a:lnTo>
                    <a:pt x="992124" y="0"/>
                  </a:lnTo>
                  <a:lnTo>
                    <a:pt x="0" y="0"/>
                  </a:lnTo>
                  <a:lnTo>
                    <a:pt x="0" y="804672"/>
                  </a:lnTo>
                  <a:close/>
                </a:path>
                <a:path w="2909570" h="805179">
                  <a:moveTo>
                    <a:pt x="1917191" y="579120"/>
                  </a:moveTo>
                  <a:lnTo>
                    <a:pt x="2909316" y="579120"/>
                  </a:lnTo>
                  <a:lnTo>
                    <a:pt x="2909316" y="298704"/>
                  </a:lnTo>
                  <a:lnTo>
                    <a:pt x="1917191" y="298704"/>
                  </a:lnTo>
                  <a:lnTo>
                    <a:pt x="1917191" y="57912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A86E8F4-59CA-6252-3635-ED88AE75CAEE}"/>
              </a:ext>
            </a:extLst>
          </p:cNvPr>
          <p:cNvSpPr txBox="1"/>
          <p:nvPr/>
        </p:nvSpPr>
        <p:spPr>
          <a:xfrm>
            <a:off x="838200" y="4114546"/>
            <a:ext cx="8606028" cy="1671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indent="-228600" algn="just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b="1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1800" b="1" spc="11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</a:t>
            </a:r>
            <a:r>
              <a:rPr lang="tr-TR" sz="1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belirtmek</a:t>
            </a:r>
            <a:r>
              <a:rPr lang="tr-TR" sz="1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çember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şekli</a:t>
            </a:r>
            <a:r>
              <a:rPr lang="tr-TR" sz="1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r>
              <a:rPr lang="tr-TR" sz="18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alındığı, </a:t>
            </a:r>
            <a:r>
              <a:rPr lang="tr-TR" sz="18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gönderildiği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</a:t>
            </a:r>
            <a:r>
              <a:rPr lang="tr-TR" sz="1800" b="1" spc="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birimleri</a:t>
            </a:r>
            <a:r>
              <a:rPr lang="tr-TR" sz="1800" b="1" spc="6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dikdörtgenler</a:t>
            </a:r>
            <a:r>
              <a:rPr lang="tr-TR" sz="1800" b="1" spc="6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 algn="just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yığınlarını</a:t>
            </a:r>
            <a:r>
              <a:rPr lang="tr-T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ucu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dikdörtgenler</a:t>
            </a:r>
            <a:r>
              <a:rPr lang="tr-TR" sz="1800" b="1" spc="7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 algn="just">
              <a:lnSpc>
                <a:spcPts val="163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gerekse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algn="just">
              <a:lnSpc>
                <a:spcPts val="1630"/>
              </a:lnSpc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oklar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02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179EA7-31EA-8902-0DBD-6E885D77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567429F-CD17-2203-1A2F-9547E4DFF2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752" y="2195644"/>
            <a:ext cx="1406063" cy="104175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1BAA0D-EC8C-C2DD-9C08-575DB24B4219}"/>
              </a:ext>
            </a:extLst>
          </p:cNvPr>
          <p:cNvSpPr txBox="1"/>
          <p:nvPr/>
        </p:nvSpPr>
        <p:spPr>
          <a:xfrm>
            <a:off x="2695575" y="2332050"/>
            <a:ext cx="10382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Kapsam</a:t>
            </a:r>
            <a:r>
              <a:rPr sz="14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4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FD72C012-8861-6053-30C0-8DC07E3CFD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752" y="3466533"/>
            <a:ext cx="1406063" cy="1042271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6F9F529D-42BA-8B37-35E7-9E93BA3111F3}"/>
              </a:ext>
            </a:extLst>
          </p:cNvPr>
          <p:cNvSpPr txBox="1"/>
          <p:nvPr/>
        </p:nvSpPr>
        <p:spPr>
          <a:xfrm>
            <a:off x="2695575" y="3488435"/>
            <a:ext cx="103822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149860" algn="ctr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5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enel  </a:t>
            </a:r>
            <a:r>
              <a:rPr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00000"/>
              </a:lnSpc>
            </a:pPr>
            <a:r>
              <a:rPr sz="15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5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7B099EFF-8089-785A-5439-A3B27977B9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1752" y="4739200"/>
            <a:ext cx="1406063" cy="1041758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2442EEA6-5386-9745-AB08-55964B69DE9F}"/>
              </a:ext>
            </a:extLst>
          </p:cNvPr>
          <p:cNvSpPr txBox="1"/>
          <p:nvPr/>
        </p:nvSpPr>
        <p:spPr>
          <a:xfrm>
            <a:off x="2609850" y="4877434"/>
            <a:ext cx="112395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5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sz="15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5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2409168B-5314-24B2-586C-C9E2A6F7ED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6839" y="2217039"/>
            <a:ext cx="4564380" cy="966215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81DC615D-E381-BBF6-D6B5-82E7EF62730D}"/>
              </a:ext>
            </a:extLst>
          </p:cNvPr>
          <p:cNvSpPr txBox="1"/>
          <p:nvPr/>
        </p:nvSpPr>
        <p:spPr>
          <a:xfrm>
            <a:off x="4426839" y="2217039"/>
            <a:ext cx="4564380" cy="795089"/>
          </a:xfrm>
          <a:prstGeom prst="rect">
            <a:avLst/>
          </a:prstGeom>
          <a:ln w="12192">
            <a:solidFill>
              <a:srgbClr val="61A29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3820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amacıyla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çember ve gerekli sayıda veri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aralarındaki</a:t>
            </a:r>
            <a:r>
              <a:rPr sz="13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akışlarının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belirtimlerinden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86D651B0-1D91-096C-9B36-702A37C9CB9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6839" y="3363086"/>
            <a:ext cx="4564380" cy="1213104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1F116DD9-0100-19E2-3668-6C3702830C34}"/>
              </a:ext>
            </a:extLst>
          </p:cNvPr>
          <p:cNvSpPr txBox="1"/>
          <p:nvPr/>
        </p:nvSpPr>
        <p:spPr>
          <a:xfrm>
            <a:off x="4426839" y="3363086"/>
            <a:ext cx="4564380" cy="1231106"/>
          </a:xfrm>
          <a:prstGeom prst="rect">
            <a:avLst/>
          </a:prstGeom>
          <a:ln w="12192">
            <a:solidFill>
              <a:srgbClr val="2583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 algn="just">
              <a:lnSpc>
                <a:spcPts val="1455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35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spc="4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işlevlerini,</a:t>
            </a:r>
            <a:r>
              <a:rPr sz="1350" spc="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350" spc="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işlevlere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1915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kaynaklarını,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depolarını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işlemler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ilişkileri 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içeren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VAD,</a:t>
            </a: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tanımlanmaktadır. </a:t>
            </a:r>
            <a:r>
              <a:rPr sz="135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 Bakış Diyagramı,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kapsam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diyagramının ayrıştırılmış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"patlatılmış"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biçimidir.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için,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çok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birkaç</a:t>
            </a:r>
            <a:r>
              <a:rPr sz="13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çizilir.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3">
            <a:extLst>
              <a:ext uri="{FF2B5EF4-FFF2-40B4-BE49-F238E27FC236}">
                <a16:creationId xmlns:a16="http://schemas.microsoft.com/office/drawing/2014/main" id="{F0DBDC2F-6EF9-053F-B900-ECBF8ECD18B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26839" y="4760595"/>
            <a:ext cx="4564380" cy="966215"/>
          </a:xfrm>
          <a:prstGeom prst="rect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5654C5A7-6E3C-E93F-85E5-3BD6AA6E024A}"/>
              </a:ext>
            </a:extLst>
          </p:cNvPr>
          <p:cNvSpPr txBox="1"/>
          <p:nvPr/>
        </p:nvSpPr>
        <p:spPr>
          <a:xfrm>
            <a:off x="4426839" y="4760595"/>
            <a:ext cx="4564380" cy="796372"/>
          </a:xfrm>
          <a:prstGeom prst="rect">
            <a:avLst/>
          </a:prstGeom>
          <a:ln w="12192">
            <a:solidFill>
              <a:srgbClr val="1CACE3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3820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amacıyla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çember ve gerekli sayıda veri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aralarındaki</a:t>
            </a:r>
            <a:r>
              <a:rPr sz="13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akışlarının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belirtimlerinden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70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E474BD-1490-F119-F8A2-E1E929D6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42391CE-F64F-DBAB-09D0-F2C17211F5A7}"/>
              </a:ext>
            </a:extLst>
          </p:cNvPr>
          <p:cNvGrpSpPr/>
          <p:nvPr/>
        </p:nvGrpSpPr>
        <p:grpSpPr>
          <a:xfrm>
            <a:off x="1495425" y="2148864"/>
            <a:ext cx="8515350" cy="3594711"/>
            <a:chOff x="1103117" y="1977414"/>
            <a:chExt cx="6944995" cy="320357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DF80DCFA-F45C-2284-16E7-80F473C2375D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3117" y="1977414"/>
              <a:ext cx="6944724" cy="3021177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36F86B1-44C7-3052-01A0-355723527533}"/>
                </a:ext>
              </a:extLst>
            </p:cNvPr>
            <p:cNvSpPr/>
            <p:nvPr/>
          </p:nvSpPr>
          <p:spPr>
            <a:xfrm>
              <a:off x="1152004" y="3384803"/>
              <a:ext cx="2871470" cy="1796414"/>
            </a:xfrm>
            <a:custGeom>
              <a:avLst/>
              <a:gdLst/>
              <a:ahLst/>
              <a:cxnLst/>
              <a:rect l="l" t="t" r="r" b="b"/>
              <a:pathLst>
                <a:path w="2871470" h="1796414">
                  <a:moveTo>
                    <a:pt x="315734" y="374650"/>
                  </a:moveTo>
                  <a:lnTo>
                    <a:pt x="309854" y="353695"/>
                  </a:lnTo>
                  <a:lnTo>
                    <a:pt x="292747" y="292608"/>
                  </a:lnTo>
                  <a:lnTo>
                    <a:pt x="240931" y="360172"/>
                  </a:lnTo>
                  <a:lnTo>
                    <a:pt x="272046" y="366204"/>
                  </a:lnTo>
                  <a:lnTo>
                    <a:pt x="0" y="1775841"/>
                  </a:lnTo>
                  <a:lnTo>
                    <a:pt x="12471" y="1778127"/>
                  </a:lnTo>
                  <a:lnTo>
                    <a:pt x="284492" y="368604"/>
                  </a:lnTo>
                  <a:lnTo>
                    <a:pt x="315734" y="374650"/>
                  </a:lnTo>
                  <a:close/>
                </a:path>
                <a:path w="2871470" h="1796414">
                  <a:moveTo>
                    <a:pt x="1411490" y="76200"/>
                  </a:moveTo>
                  <a:lnTo>
                    <a:pt x="1405115" y="63500"/>
                  </a:lnTo>
                  <a:lnTo>
                    <a:pt x="1373263" y="0"/>
                  </a:lnTo>
                  <a:lnTo>
                    <a:pt x="1335290" y="76200"/>
                  </a:lnTo>
                  <a:lnTo>
                    <a:pt x="1366913" y="76200"/>
                  </a:lnTo>
                  <a:lnTo>
                    <a:pt x="1368437" y="1725168"/>
                  </a:lnTo>
                  <a:lnTo>
                    <a:pt x="1381137" y="1725168"/>
                  </a:lnTo>
                  <a:lnTo>
                    <a:pt x="1379613" y="76200"/>
                  </a:lnTo>
                  <a:lnTo>
                    <a:pt x="1411490" y="76200"/>
                  </a:lnTo>
                  <a:close/>
                </a:path>
                <a:path w="2871470" h="1796414">
                  <a:moveTo>
                    <a:pt x="2871228" y="1791589"/>
                  </a:moveTo>
                  <a:lnTo>
                    <a:pt x="2321407" y="296468"/>
                  </a:lnTo>
                  <a:lnTo>
                    <a:pt x="2351290" y="285496"/>
                  </a:lnTo>
                  <a:lnTo>
                    <a:pt x="2350198" y="284480"/>
                  </a:lnTo>
                  <a:lnTo>
                    <a:pt x="2289187" y="227076"/>
                  </a:lnTo>
                  <a:lnTo>
                    <a:pt x="2279662" y="311785"/>
                  </a:lnTo>
                  <a:lnTo>
                    <a:pt x="2309558" y="300812"/>
                  </a:lnTo>
                  <a:lnTo>
                    <a:pt x="2859290" y="1795907"/>
                  </a:lnTo>
                  <a:lnTo>
                    <a:pt x="2871228" y="1791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8E3B395D-E2B3-C471-54D8-F75E4F80DC82}"/>
              </a:ext>
            </a:extLst>
          </p:cNvPr>
          <p:cNvSpPr txBox="1"/>
          <p:nvPr/>
        </p:nvSpPr>
        <p:spPr>
          <a:xfrm>
            <a:off x="1085148" y="5722698"/>
            <a:ext cx="94043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40" dirty="0">
                <a:latin typeface="Times New Roman"/>
                <a:cs typeface="Times New Roman"/>
              </a:rPr>
              <a:t>V</a:t>
            </a:r>
            <a:r>
              <a:rPr sz="1350" dirty="0">
                <a:latin typeface="Times New Roman"/>
                <a:cs typeface="Times New Roman"/>
              </a:rPr>
              <a:t>eri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Ka</a:t>
            </a:r>
            <a:r>
              <a:rPr sz="1350" dirty="0">
                <a:latin typeface="Times New Roman"/>
                <a:cs typeface="Times New Roman"/>
              </a:rPr>
              <a:t>ynağı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472C1A-6D86-6660-7823-871312E7515C}"/>
              </a:ext>
            </a:extLst>
          </p:cNvPr>
          <p:cNvSpPr txBox="1"/>
          <p:nvPr/>
        </p:nvSpPr>
        <p:spPr>
          <a:xfrm>
            <a:off x="2832662" y="5722697"/>
            <a:ext cx="71818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40" dirty="0">
                <a:latin typeface="Times New Roman"/>
                <a:cs typeface="Times New Roman"/>
              </a:rPr>
              <a:t>V</a:t>
            </a:r>
            <a:r>
              <a:rPr sz="1350" dirty="0">
                <a:latin typeface="Times New Roman"/>
                <a:cs typeface="Times New Roman"/>
              </a:rPr>
              <a:t>eri</a:t>
            </a:r>
            <a:r>
              <a:rPr sz="1350" spc="-10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A</a:t>
            </a:r>
            <a:r>
              <a:rPr sz="1350" spc="5" dirty="0">
                <a:latin typeface="Times New Roman"/>
                <a:cs typeface="Times New Roman"/>
              </a:rPr>
              <a:t>k</a:t>
            </a:r>
            <a:r>
              <a:rPr sz="1350" spc="-10" dirty="0">
                <a:latin typeface="Times New Roman"/>
                <a:cs typeface="Times New Roman"/>
              </a:rPr>
              <a:t>ı</a:t>
            </a:r>
            <a:r>
              <a:rPr sz="1350" spc="-5" dirty="0">
                <a:latin typeface="Times New Roman"/>
                <a:cs typeface="Times New Roman"/>
              </a:rPr>
              <a:t>şı</a:t>
            </a:r>
            <a:endParaRPr sz="1350" dirty="0">
              <a:latin typeface="Times New Roman"/>
              <a:cs typeface="Times New Roman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D1E8CC1-8765-FE0A-08FE-40F284D71E12}"/>
              </a:ext>
            </a:extLst>
          </p:cNvPr>
          <p:cNvSpPr txBox="1"/>
          <p:nvPr/>
        </p:nvSpPr>
        <p:spPr>
          <a:xfrm>
            <a:off x="4866563" y="5722696"/>
            <a:ext cx="41910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Süreç</a:t>
            </a:r>
          </a:p>
        </p:txBody>
      </p:sp>
    </p:spTree>
    <p:extLst>
      <p:ext uri="{BB962C8B-B14F-4D97-AF65-F5344CB8AC3E}">
        <p14:creationId xmlns:p14="http://schemas.microsoft.com/office/powerpoint/2010/main" val="107930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D7A727-8148-EA5E-983A-4CC3CA19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Neyi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Gösterir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EE739A-1BA1-EC67-A68D-AC8DDFB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6800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durağan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81915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243204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depolarının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kullanıldığını,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yukarıdan-aşağıya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ayrıştırma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5CED329-2B64-DC4F-F5D2-282622F7DE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980" y="4304792"/>
            <a:ext cx="3823716" cy="21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5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478577-3F1F-123E-0C46-66D5A025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Neyi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Göstermez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706951-0534-8EF5-F0F8-22382A75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36800"/>
          </a:xfrm>
        </p:spPr>
        <p:txBody>
          <a:bodyPr>
            <a:normAutofit fontScale="92500" lnSpcReduction="10000"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süreçlerinin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kendi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aralarındaki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süreçleri,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43192C64-4090-0EFC-DE10-CA451826A3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680" y="4605528"/>
            <a:ext cx="3823716" cy="21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17F90C-0C3F-EC7A-9B36-734B793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983BA5-FF33-75D9-2CD1-B9F9C2E5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5650" cy="2936875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süreçlerinin</a:t>
            </a:r>
            <a:r>
              <a:rPr lang="tr-TR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 yapılarını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belirtmek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amacıyla;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araç,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biçimleridir.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yakla</a:t>
            </a:r>
            <a:r>
              <a:rPr lang="tr-TR" sz="20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Metin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Şablon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 </a:t>
            </a:r>
            <a:r>
              <a:rPr lang="tr-TR" sz="1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İngilizce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9B6888-2D1F-F727-37E4-F86B0754D5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7055" y="3026753"/>
            <a:ext cx="2095173" cy="2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0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2146A3-DD2D-0597-A9C8-DACBEFA7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Metin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A99AFC-B39E-52F6-8AE7-BA291C16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55950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boyutlarını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A,B,C)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pozitif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olmadığını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8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v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uzunluklarının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 belirleyecek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tr-TR"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geçerli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olmadığını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Eğer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geçerli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lang="tr-TR"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eşkenar,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ikizkenar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çeşitkenar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88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BE29D6-FFDD-9F8E-1494-E90F2CD5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Şablon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67FF67-1E54-9BE4-3009-B853F120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0700"/>
          </a:xfrm>
        </p:spPr>
        <p:txBody>
          <a:bodyPr>
            <a:normAutofit lnSpcReduction="10000"/>
          </a:bodyPr>
          <a:lstStyle/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İncele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 türü, hata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4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İşlem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pozitif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olup/olmadığını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denetle.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olmadıklarını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denetle.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(eşk</a:t>
            </a:r>
            <a:r>
              <a:rPr lang="tr-TR" sz="28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zke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çeşitkenar).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Değilse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</a:p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89E0C94B-1D51-BA77-C13E-62DD201978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0433" y="4399490"/>
            <a:ext cx="1853564" cy="20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sistemleri</a:t>
            </a:r>
            <a:r>
              <a:rPr lang="tr-TR" sz="24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24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 yapısının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üretilmesinde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530860" lvl="1" indent="-215265" algn="just">
              <a:lnSpc>
                <a:spcPts val="2050"/>
              </a:lnSpc>
              <a:spcBef>
                <a:spcPts val="48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akışı,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birimlerindeki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tıkanıklıklar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kanalıyla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5080" lvl="1" indent="-215265" algn="just">
              <a:lnSpc>
                <a:spcPts val="2050"/>
              </a:lnSpc>
              <a:spcBef>
                <a:spcPts val="5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Yönetici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projede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izlenmesi,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ataması,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gözlenen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işlenmesini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24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24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867410" lvl="1" indent="-215265" algn="just">
              <a:lnSpc>
                <a:spcPts val="2050"/>
              </a:lnSpc>
              <a:spcBef>
                <a:spcPts val="5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tekniklerini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bütünleşik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uygulayan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Üretilen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kalitesinin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ölçülmesi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400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105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Derleyiciler,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nesne-tabanlı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 araçları,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platformları.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71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2E26FD-34AA-3531-BE0B-014DDA49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İngilizce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079C81-D80C-FA4C-3CF3-5B451FA1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7400" cy="3260725"/>
          </a:xfrm>
        </p:spPr>
        <p:txBody>
          <a:bodyPr>
            <a:normAutofit fontScale="92500" lnSpcReduction="20000"/>
          </a:bodyPr>
          <a:lstStyle/>
          <a:p>
            <a:pPr marL="354965" indent="-342900" algn="just">
              <a:lnSpc>
                <a:spcPct val="100000"/>
              </a:lnSpc>
              <a:spcBef>
                <a:spcPts val="405"/>
              </a:spcBef>
              <a:buClr>
                <a:schemeClr val="bg1">
                  <a:lumMod val="65000"/>
                </a:schemeClr>
              </a:buClr>
              <a:buSzPct val="89583"/>
              <a:buFont typeface="Times New Roman" panose="02020603050405020304" pitchFamily="18" charset="0"/>
              <a:buChar char="■"/>
              <a:tabLst>
                <a:tab pos="271145" algn="l"/>
              </a:tabLst>
            </a:pPr>
            <a:r>
              <a:rPr lang="tr-TR" sz="2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İncele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indent="0" algn="just">
              <a:lnSpc>
                <a:spcPct val="100000"/>
              </a:lnSpc>
              <a:spcBef>
                <a:spcPts val="229"/>
              </a:spcBef>
              <a:buNone/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boyutlarını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oku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200"/>
              </a:spcBef>
              <a:buNone/>
            </a:pP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herhangi</a:t>
            </a:r>
            <a:r>
              <a:rPr lang="tr-TR"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</a:t>
            </a:r>
            <a:r>
              <a:rPr lang="tr-TR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195"/>
              </a:spcBef>
              <a:buNone/>
            </a:pP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6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ğe</a:t>
            </a:r>
            <a:r>
              <a:rPr lang="tr-TR" sz="16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rle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eşk</a:t>
            </a:r>
            <a:r>
              <a:rPr lang="tr-TR"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ik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 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 Üçgen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türünü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200"/>
              </a:spcBef>
              <a:buNone/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tr-T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degerler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belirtmiyor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Endproc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4F1808C-9AE5-E455-DF35-E3967AF005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405" y="3248025"/>
            <a:ext cx="5122163" cy="27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9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469254-624B-7A43-7BBE-E1FFE1E0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4400" u="none" spc="-1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4400" u="none" spc="-1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4400" u="none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tr-TR" sz="4400" u="none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70259B-AEC0-6517-F34B-6A8AA4A68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84450"/>
          </a:xfrm>
        </p:spPr>
        <p:txBody>
          <a:bodyPr>
            <a:normAutofit fontScale="92500" lnSpcReduction="20000"/>
          </a:bodyPr>
          <a:lstStyle/>
          <a:p>
            <a:pPr marL="29273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Ekran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tasarımı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kullanıcıdan</a:t>
            </a:r>
            <a:r>
              <a:rPr lang="tr-TR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alınması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esastır.</a:t>
            </a:r>
          </a:p>
          <a:p>
            <a:pPr marL="22225"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735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Geleneksel </a:t>
            </a:r>
            <a:r>
              <a:rPr lang="tr-TR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yaklaşımlarda</a:t>
            </a:r>
            <a:r>
              <a:rPr lang="tr-T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çıktılarının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tanımları el ile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kağıt</a:t>
            </a:r>
            <a:r>
              <a:rPr lang="tr-T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kullanıcılardan</a:t>
            </a:r>
            <a:r>
              <a:rPr lang="tr-TR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biçimiyle</a:t>
            </a:r>
            <a:r>
              <a:rPr lang="tr-TR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alınmaya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çalışılır.</a:t>
            </a:r>
          </a:p>
          <a:p>
            <a:pPr marL="22225"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735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Gereksinimlerin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kesinleştirilmesini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kolaylaştırır.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D37A3A2-23E7-2FC6-2400-33659D29ACB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2205" y="3762375"/>
            <a:ext cx="1933955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3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8DFD0-E42D-B69F-099D-470DAADA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154EE-9185-00D6-B24C-C3B9C46E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1772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Ayrılan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%5’ini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aşmamalıdır.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gösterilmelidir.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tr-TR"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7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DF36E3C-2BF1-EAEA-D2BA-5D288854D1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5594" y="2506627"/>
            <a:ext cx="3770228" cy="38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79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E1F98A-49A7-4C08-37C8-0612B975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Raporları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C8333F-0A13-2D76-794C-EFFF6E82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Raporların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numarası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ayarlanır.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dokümanında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İlg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rken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B170141-882B-E299-3A16-22983D3EA9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243" y="3731530"/>
            <a:ext cx="2552318" cy="27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6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BD1E95-32FA-B47F-0861-023AA4E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Raporu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17A26-4418-95ED-5449-C60B84CC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9800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sonucunda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rapordur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(şartname).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Söz </a:t>
            </a:r>
            <a:r>
              <a:rPr lang="tr-TR" sz="1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çalışmanın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ayrıntılarını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ana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bölümde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incelenebilir.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Mevcut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500" spc="-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nen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5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Arayüz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gerekleri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r>
              <a:rPr lang="tr-TR" sz="15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gerekleri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00CC47F-ADC8-5C46-174B-70123F2039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095" y="2709333"/>
            <a:ext cx="4021455" cy="27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5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5C827F-CA83-8A8D-0D95-6FB7E7C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Geliştirim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Masrafları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Karşılaştırması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0AF357A-5960-1E9E-0492-AA84F85AAF62}"/>
              </a:ext>
            </a:extLst>
          </p:cNvPr>
          <p:cNvGrpSpPr/>
          <p:nvPr/>
        </p:nvGrpSpPr>
        <p:grpSpPr>
          <a:xfrm>
            <a:off x="3255341" y="2020327"/>
            <a:ext cx="4497070" cy="3127375"/>
            <a:chOff x="2407616" y="1963177"/>
            <a:chExt cx="4497070" cy="312737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57BCA6A-56C7-0141-08D1-2BF4C5CDB20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616" y="1963177"/>
              <a:ext cx="119785" cy="22835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B66FBE3-385D-69A1-E565-C13B1FB47217}"/>
                </a:ext>
              </a:extLst>
            </p:cNvPr>
            <p:cNvSpPr/>
            <p:nvPr/>
          </p:nvSpPr>
          <p:spPr>
            <a:xfrm>
              <a:off x="2467656" y="2100347"/>
              <a:ext cx="4422140" cy="2974975"/>
            </a:xfrm>
            <a:custGeom>
              <a:avLst/>
              <a:gdLst/>
              <a:ahLst/>
              <a:cxnLst/>
              <a:rect l="l" t="t" r="r" b="b"/>
              <a:pathLst>
                <a:path w="4422140" h="2974975">
                  <a:moveTo>
                    <a:pt x="0" y="0"/>
                  </a:moveTo>
                  <a:lnTo>
                    <a:pt x="0" y="2974809"/>
                  </a:lnTo>
                  <a:lnTo>
                    <a:pt x="4421978" y="2974809"/>
                  </a:lnTo>
                </a:path>
              </a:pathLst>
            </a:custGeom>
            <a:ln w="151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8F97022-8D53-3CB3-DAB3-58B1EAFEAFBF}"/>
                </a:ext>
              </a:extLst>
            </p:cNvPr>
            <p:cNvSpPr/>
            <p:nvPr/>
          </p:nvSpPr>
          <p:spPr>
            <a:xfrm>
              <a:off x="2812246" y="4266638"/>
              <a:ext cx="330200" cy="808990"/>
            </a:xfrm>
            <a:custGeom>
              <a:avLst/>
              <a:gdLst/>
              <a:ahLst/>
              <a:cxnLst/>
              <a:rect l="l" t="t" r="r" b="b"/>
              <a:pathLst>
                <a:path w="330200" h="808989">
                  <a:moveTo>
                    <a:pt x="329962" y="0"/>
                  </a:moveTo>
                  <a:lnTo>
                    <a:pt x="0" y="0"/>
                  </a:lnTo>
                  <a:lnTo>
                    <a:pt x="0" y="808518"/>
                  </a:lnTo>
                  <a:lnTo>
                    <a:pt x="329962" y="808518"/>
                  </a:lnTo>
                  <a:lnTo>
                    <a:pt x="329962" y="0"/>
                  </a:lnTo>
                  <a:close/>
                </a:path>
              </a:pathLst>
            </a:custGeom>
            <a:solidFill>
              <a:srgbClr val="D7E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461A0B4-17CB-F9BB-3C4E-E2B132504FD3}"/>
                </a:ext>
              </a:extLst>
            </p:cNvPr>
            <p:cNvSpPr/>
            <p:nvPr/>
          </p:nvSpPr>
          <p:spPr>
            <a:xfrm>
              <a:off x="2812246" y="4266638"/>
              <a:ext cx="330200" cy="808990"/>
            </a:xfrm>
            <a:custGeom>
              <a:avLst/>
              <a:gdLst/>
              <a:ahLst/>
              <a:cxnLst/>
              <a:rect l="l" t="t" r="r" b="b"/>
              <a:pathLst>
                <a:path w="330200" h="808989">
                  <a:moveTo>
                    <a:pt x="0" y="808518"/>
                  </a:moveTo>
                  <a:lnTo>
                    <a:pt x="329962" y="808518"/>
                  </a:lnTo>
                  <a:lnTo>
                    <a:pt x="329962" y="0"/>
                  </a:lnTo>
                  <a:lnTo>
                    <a:pt x="0" y="0"/>
                  </a:lnTo>
                  <a:lnTo>
                    <a:pt x="0" y="808518"/>
                  </a:lnTo>
                  <a:close/>
                </a:path>
              </a:pathLst>
            </a:custGeom>
            <a:ln w="30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B2FA63E-53D3-697C-946B-CA7817CD572A}"/>
                </a:ext>
              </a:extLst>
            </p:cNvPr>
            <p:cNvSpPr/>
            <p:nvPr/>
          </p:nvSpPr>
          <p:spPr>
            <a:xfrm>
              <a:off x="3486797" y="2984884"/>
              <a:ext cx="344805" cy="2090420"/>
            </a:xfrm>
            <a:custGeom>
              <a:avLst/>
              <a:gdLst/>
              <a:ahLst/>
              <a:cxnLst/>
              <a:rect l="l" t="t" r="r" b="b"/>
              <a:pathLst>
                <a:path w="344804" h="2090420">
                  <a:moveTo>
                    <a:pt x="344589" y="0"/>
                  </a:moveTo>
                  <a:lnTo>
                    <a:pt x="0" y="0"/>
                  </a:lnTo>
                  <a:lnTo>
                    <a:pt x="0" y="2090272"/>
                  </a:lnTo>
                  <a:lnTo>
                    <a:pt x="344589" y="2090272"/>
                  </a:lnTo>
                  <a:lnTo>
                    <a:pt x="344589" y="0"/>
                  </a:lnTo>
                  <a:close/>
                </a:path>
              </a:pathLst>
            </a:custGeom>
            <a:solidFill>
              <a:srgbClr val="D2E1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B91985E-A973-0037-4832-CA0685F39472}"/>
                </a:ext>
              </a:extLst>
            </p:cNvPr>
            <p:cNvSpPr/>
            <p:nvPr/>
          </p:nvSpPr>
          <p:spPr>
            <a:xfrm>
              <a:off x="3486797" y="2984884"/>
              <a:ext cx="344805" cy="2090420"/>
            </a:xfrm>
            <a:custGeom>
              <a:avLst/>
              <a:gdLst/>
              <a:ahLst/>
              <a:cxnLst/>
              <a:rect l="l" t="t" r="r" b="b"/>
              <a:pathLst>
                <a:path w="344804" h="2090420">
                  <a:moveTo>
                    <a:pt x="0" y="2090272"/>
                  </a:moveTo>
                  <a:lnTo>
                    <a:pt x="344589" y="2090272"/>
                  </a:lnTo>
                  <a:lnTo>
                    <a:pt x="344589" y="0"/>
                  </a:lnTo>
                  <a:lnTo>
                    <a:pt x="0" y="0"/>
                  </a:lnTo>
                  <a:lnTo>
                    <a:pt x="0" y="2090272"/>
                  </a:lnTo>
                  <a:close/>
                </a:path>
              </a:pathLst>
            </a:custGeom>
            <a:ln w="30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873A2DF-52B4-6563-3BA8-3D1B5B64896F}"/>
                </a:ext>
              </a:extLst>
            </p:cNvPr>
            <p:cNvSpPr/>
            <p:nvPr/>
          </p:nvSpPr>
          <p:spPr>
            <a:xfrm>
              <a:off x="4161364" y="2420451"/>
              <a:ext cx="344805" cy="2654935"/>
            </a:xfrm>
            <a:custGeom>
              <a:avLst/>
              <a:gdLst/>
              <a:ahLst/>
              <a:cxnLst/>
              <a:rect l="l" t="t" r="r" b="b"/>
              <a:pathLst>
                <a:path w="344804" h="2654935">
                  <a:moveTo>
                    <a:pt x="344589" y="0"/>
                  </a:moveTo>
                  <a:lnTo>
                    <a:pt x="0" y="0"/>
                  </a:lnTo>
                  <a:lnTo>
                    <a:pt x="0" y="2654705"/>
                  </a:lnTo>
                  <a:lnTo>
                    <a:pt x="344589" y="2654705"/>
                  </a:lnTo>
                  <a:lnTo>
                    <a:pt x="344589" y="0"/>
                  </a:lnTo>
                  <a:close/>
                </a:path>
              </a:pathLst>
            </a:custGeom>
            <a:solidFill>
              <a:srgbClr val="F38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28C3450-8458-3267-E14B-E250CB56AE8E}"/>
                </a:ext>
              </a:extLst>
            </p:cNvPr>
            <p:cNvSpPr/>
            <p:nvPr/>
          </p:nvSpPr>
          <p:spPr>
            <a:xfrm>
              <a:off x="4161364" y="2420451"/>
              <a:ext cx="344805" cy="2654935"/>
            </a:xfrm>
            <a:custGeom>
              <a:avLst/>
              <a:gdLst/>
              <a:ahLst/>
              <a:cxnLst/>
              <a:rect l="l" t="t" r="r" b="b"/>
              <a:pathLst>
                <a:path w="344804" h="2654935">
                  <a:moveTo>
                    <a:pt x="0" y="2654705"/>
                  </a:moveTo>
                  <a:lnTo>
                    <a:pt x="344589" y="2654705"/>
                  </a:lnTo>
                  <a:lnTo>
                    <a:pt x="344589" y="0"/>
                  </a:lnTo>
                  <a:lnTo>
                    <a:pt x="0" y="0"/>
                  </a:lnTo>
                  <a:lnTo>
                    <a:pt x="0" y="2654705"/>
                  </a:lnTo>
                  <a:close/>
                </a:path>
              </a:pathLst>
            </a:custGeom>
            <a:ln w="3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B518A28F-E331-5A0D-5A54-0087D637DD53}"/>
                </a:ext>
              </a:extLst>
            </p:cNvPr>
            <p:cNvSpPr/>
            <p:nvPr/>
          </p:nvSpPr>
          <p:spPr>
            <a:xfrm>
              <a:off x="5195447" y="3610506"/>
              <a:ext cx="330200" cy="1464945"/>
            </a:xfrm>
            <a:custGeom>
              <a:avLst/>
              <a:gdLst/>
              <a:ahLst/>
              <a:cxnLst/>
              <a:rect l="l" t="t" r="r" b="b"/>
              <a:pathLst>
                <a:path w="330200" h="1464945">
                  <a:moveTo>
                    <a:pt x="329962" y="0"/>
                  </a:moveTo>
                  <a:lnTo>
                    <a:pt x="0" y="0"/>
                  </a:lnTo>
                  <a:lnTo>
                    <a:pt x="0" y="1464650"/>
                  </a:lnTo>
                  <a:lnTo>
                    <a:pt x="329962" y="1464650"/>
                  </a:lnTo>
                  <a:lnTo>
                    <a:pt x="329962" y="0"/>
                  </a:lnTo>
                  <a:close/>
                </a:path>
              </a:pathLst>
            </a:custGeom>
            <a:solidFill>
              <a:srgbClr val="D7E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EFDEE2B-B8F5-9B36-D7A6-75C02F688195}"/>
                </a:ext>
              </a:extLst>
            </p:cNvPr>
            <p:cNvSpPr/>
            <p:nvPr/>
          </p:nvSpPr>
          <p:spPr>
            <a:xfrm>
              <a:off x="5195447" y="3610506"/>
              <a:ext cx="330200" cy="1464945"/>
            </a:xfrm>
            <a:custGeom>
              <a:avLst/>
              <a:gdLst/>
              <a:ahLst/>
              <a:cxnLst/>
              <a:rect l="l" t="t" r="r" b="b"/>
              <a:pathLst>
                <a:path w="330200" h="1464945">
                  <a:moveTo>
                    <a:pt x="0" y="1464650"/>
                  </a:moveTo>
                  <a:lnTo>
                    <a:pt x="329962" y="1464650"/>
                  </a:lnTo>
                  <a:lnTo>
                    <a:pt x="329962" y="0"/>
                  </a:lnTo>
                  <a:lnTo>
                    <a:pt x="0" y="0"/>
                  </a:lnTo>
                  <a:lnTo>
                    <a:pt x="0" y="1464650"/>
                  </a:lnTo>
                  <a:close/>
                </a:path>
              </a:pathLst>
            </a:custGeom>
            <a:ln w="3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EFF05C3-559A-EA4A-B105-C7CB6A9C70AB}"/>
                </a:ext>
              </a:extLst>
            </p:cNvPr>
            <p:cNvSpPr/>
            <p:nvPr/>
          </p:nvSpPr>
          <p:spPr>
            <a:xfrm>
              <a:off x="5870044" y="3610506"/>
              <a:ext cx="345440" cy="1464945"/>
            </a:xfrm>
            <a:custGeom>
              <a:avLst/>
              <a:gdLst/>
              <a:ahLst/>
              <a:cxnLst/>
              <a:rect l="l" t="t" r="r" b="b"/>
              <a:pathLst>
                <a:path w="345439" h="1464945">
                  <a:moveTo>
                    <a:pt x="344963" y="0"/>
                  </a:moveTo>
                  <a:lnTo>
                    <a:pt x="0" y="0"/>
                  </a:lnTo>
                  <a:lnTo>
                    <a:pt x="0" y="1464650"/>
                  </a:lnTo>
                  <a:lnTo>
                    <a:pt x="344963" y="1464650"/>
                  </a:lnTo>
                  <a:lnTo>
                    <a:pt x="344963" y="0"/>
                  </a:lnTo>
                  <a:close/>
                </a:path>
              </a:pathLst>
            </a:custGeom>
            <a:solidFill>
              <a:srgbClr val="D2E1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FAC1D55-8DC4-89D6-26C2-363964C74123}"/>
                </a:ext>
              </a:extLst>
            </p:cNvPr>
            <p:cNvSpPr/>
            <p:nvPr/>
          </p:nvSpPr>
          <p:spPr>
            <a:xfrm>
              <a:off x="5870044" y="3610506"/>
              <a:ext cx="345440" cy="1464945"/>
            </a:xfrm>
            <a:custGeom>
              <a:avLst/>
              <a:gdLst/>
              <a:ahLst/>
              <a:cxnLst/>
              <a:rect l="l" t="t" r="r" b="b"/>
              <a:pathLst>
                <a:path w="345439" h="1464945">
                  <a:moveTo>
                    <a:pt x="0" y="1464650"/>
                  </a:moveTo>
                  <a:lnTo>
                    <a:pt x="344963" y="1464650"/>
                  </a:lnTo>
                  <a:lnTo>
                    <a:pt x="344963" y="0"/>
                  </a:lnTo>
                  <a:lnTo>
                    <a:pt x="0" y="0"/>
                  </a:lnTo>
                  <a:lnTo>
                    <a:pt x="0" y="1464650"/>
                  </a:lnTo>
                  <a:close/>
                </a:path>
              </a:pathLst>
            </a:custGeom>
            <a:ln w="300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F61C44E2-28CC-C24C-1102-97C9F920DAA8}"/>
                </a:ext>
              </a:extLst>
            </p:cNvPr>
            <p:cNvSpPr/>
            <p:nvPr/>
          </p:nvSpPr>
          <p:spPr>
            <a:xfrm>
              <a:off x="6544641" y="2984884"/>
              <a:ext cx="345440" cy="2090420"/>
            </a:xfrm>
            <a:custGeom>
              <a:avLst/>
              <a:gdLst/>
              <a:ahLst/>
              <a:cxnLst/>
              <a:rect l="l" t="t" r="r" b="b"/>
              <a:pathLst>
                <a:path w="345440" h="2090420">
                  <a:moveTo>
                    <a:pt x="344963" y="0"/>
                  </a:moveTo>
                  <a:lnTo>
                    <a:pt x="0" y="0"/>
                  </a:lnTo>
                  <a:lnTo>
                    <a:pt x="0" y="2090272"/>
                  </a:lnTo>
                  <a:lnTo>
                    <a:pt x="344963" y="2090272"/>
                  </a:lnTo>
                  <a:lnTo>
                    <a:pt x="344963" y="0"/>
                  </a:lnTo>
                  <a:close/>
                </a:path>
              </a:pathLst>
            </a:custGeom>
            <a:solidFill>
              <a:srgbClr val="F38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BBD556E5-A7E6-3732-925C-F04DE0BDCD32}"/>
                </a:ext>
              </a:extLst>
            </p:cNvPr>
            <p:cNvSpPr/>
            <p:nvPr/>
          </p:nvSpPr>
          <p:spPr>
            <a:xfrm>
              <a:off x="6544641" y="2984884"/>
              <a:ext cx="345440" cy="2090420"/>
            </a:xfrm>
            <a:custGeom>
              <a:avLst/>
              <a:gdLst/>
              <a:ahLst/>
              <a:cxnLst/>
              <a:rect l="l" t="t" r="r" b="b"/>
              <a:pathLst>
                <a:path w="345440" h="2090420">
                  <a:moveTo>
                    <a:pt x="0" y="2090272"/>
                  </a:moveTo>
                  <a:lnTo>
                    <a:pt x="344963" y="2090272"/>
                  </a:lnTo>
                  <a:lnTo>
                    <a:pt x="344963" y="0"/>
                  </a:lnTo>
                  <a:lnTo>
                    <a:pt x="0" y="0"/>
                  </a:lnTo>
                  <a:lnTo>
                    <a:pt x="0" y="2090272"/>
                  </a:lnTo>
                  <a:close/>
                </a:path>
              </a:pathLst>
            </a:custGeom>
            <a:ln w="30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92822940-8B28-02AB-2B80-D8E0898B1093}"/>
              </a:ext>
            </a:extLst>
          </p:cNvPr>
          <p:cNvSpPr txBox="1"/>
          <p:nvPr/>
        </p:nvSpPr>
        <p:spPr>
          <a:xfrm>
            <a:off x="3467288" y="4097356"/>
            <a:ext cx="73787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8764189-2890-C7EF-C460-82F0E01606A8}"/>
              </a:ext>
            </a:extLst>
          </p:cNvPr>
          <p:cNvSpPr txBox="1"/>
          <p:nvPr/>
        </p:nvSpPr>
        <p:spPr>
          <a:xfrm>
            <a:off x="4066850" y="2663231"/>
            <a:ext cx="88773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</a:t>
            </a:r>
            <a:r>
              <a:rPr sz="1050" spc="15" dirty="0">
                <a:latin typeface="Times New Roman"/>
                <a:cs typeface="Times New Roman"/>
              </a:rPr>
              <a:t> </a:t>
            </a:r>
            <a:r>
              <a:rPr sz="1050" spc="-20" dirty="0">
                <a:latin typeface="Times New Roman"/>
                <a:cs typeface="Times New Roman"/>
              </a:rPr>
              <a:t>and 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I</a:t>
            </a:r>
            <a:r>
              <a:rPr sz="1050" spc="5" dirty="0">
                <a:latin typeface="Times New Roman"/>
                <a:cs typeface="Times New Roman"/>
              </a:rPr>
              <a:t>m</a:t>
            </a:r>
            <a:r>
              <a:rPr sz="1050" spc="-55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spc="5" dirty="0">
                <a:latin typeface="Times New Roman"/>
                <a:cs typeface="Times New Roman"/>
              </a:rPr>
              <a:t>eme</a:t>
            </a:r>
            <a:r>
              <a:rPr sz="1050" spc="-55" dirty="0">
                <a:latin typeface="Times New Roman"/>
                <a:cs typeface="Times New Roman"/>
              </a:rPr>
              <a:t>n</a:t>
            </a:r>
            <a:r>
              <a:rPr sz="1050" spc="60" dirty="0">
                <a:latin typeface="Times New Roman"/>
                <a:cs typeface="Times New Roman"/>
              </a:rPr>
              <a:t>t</a:t>
            </a:r>
            <a:r>
              <a:rPr sz="1050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E4E2CF3-BE14-6848-7318-2FA556F21704}"/>
              </a:ext>
            </a:extLst>
          </p:cNvPr>
          <p:cNvSpPr txBox="1"/>
          <p:nvPr/>
        </p:nvSpPr>
        <p:spPr>
          <a:xfrm>
            <a:off x="4891352" y="2251504"/>
            <a:ext cx="58801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B6BC6BC-7FFB-4345-6694-853892F48EE0}"/>
              </a:ext>
            </a:extLst>
          </p:cNvPr>
          <p:cNvSpPr txBox="1"/>
          <p:nvPr/>
        </p:nvSpPr>
        <p:spPr>
          <a:xfrm>
            <a:off x="5835937" y="3136406"/>
            <a:ext cx="1502410" cy="4953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26745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-15" dirty="0">
                <a:latin typeface="Times New Roman"/>
                <a:cs typeface="Times New Roman"/>
              </a:rPr>
              <a:t>and 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Times New Roman"/>
                <a:cs typeface="Times New Roman"/>
              </a:rPr>
              <a:t>Im</a:t>
            </a:r>
            <a:r>
              <a:rPr sz="1050" spc="-55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spc="5" dirty="0">
                <a:latin typeface="Times New Roman"/>
                <a:cs typeface="Times New Roman"/>
              </a:rPr>
              <a:t>eme</a:t>
            </a:r>
            <a:r>
              <a:rPr sz="1050" spc="-55" dirty="0">
                <a:latin typeface="Times New Roman"/>
                <a:cs typeface="Times New Roman"/>
              </a:rPr>
              <a:t>n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5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170"/>
              </a:lnSpc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9DCB9D1-A7DD-62B1-19DE-046E3B04BB21}"/>
              </a:ext>
            </a:extLst>
          </p:cNvPr>
          <p:cNvSpPr txBox="1"/>
          <p:nvPr/>
        </p:nvSpPr>
        <p:spPr>
          <a:xfrm>
            <a:off x="7275077" y="2815938"/>
            <a:ext cx="58801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F4D10A4-80A7-98F2-69DB-5A06F5D51C3B}"/>
              </a:ext>
            </a:extLst>
          </p:cNvPr>
          <p:cNvSpPr txBox="1"/>
          <p:nvPr/>
        </p:nvSpPr>
        <p:spPr>
          <a:xfrm>
            <a:off x="2987710" y="2251504"/>
            <a:ext cx="27305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C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-55" dirty="0">
                <a:latin typeface="Times New Roman"/>
                <a:cs typeface="Times New Roman"/>
              </a:rPr>
              <a:t>s</a:t>
            </a:r>
            <a:r>
              <a:rPr sz="1050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07B90B4-E484-AAC6-8EC8-3B3DDE479FDD}"/>
              </a:ext>
            </a:extLst>
          </p:cNvPr>
          <p:cNvSpPr txBox="1"/>
          <p:nvPr/>
        </p:nvSpPr>
        <p:spPr>
          <a:xfrm>
            <a:off x="4081851" y="5149854"/>
            <a:ext cx="857885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7630" marR="5080" indent="-75565">
              <a:lnSpc>
                <a:spcPts val="1200"/>
              </a:lnSpc>
              <a:spcBef>
                <a:spcPts val="220"/>
              </a:spcBef>
            </a:pPr>
            <a:r>
              <a:rPr sz="1050" spc="-50" dirty="0">
                <a:latin typeface="Times New Roman"/>
                <a:cs typeface="Times New Roman"/>
              </a:rPr>
              <a:t>W</a:t>
            </a:r>
            <a:r>
              <a:rPr sz="1050" spc="55" dirty="0">
                <a:latin typeface="Times New Roman"/>
                <a:cs typeface="Times New Roman"/>
              </a:rPr>
              <a:t>i</a:t>
            </a:r>
            <a:r>
              <a:rPr sz="1050" spc="-60" dirty="0">
                <a:latin typeface="Times New Roman"/>
                <a:cs typeface="Times New Roman"/>
              </a:rPr>
              <a:t>t</a:t>
            </a:r>
            <a:r>
              <a:rPr sz="1050" spc="60" dirty="0">
                <a:latin typeface="Times New Roman"/>
                <a:cs typeface="Times New Roman"/>
              </a:rPr>
              <a:t>h</a:t>
            </a:r>
            <a:r>
              <a:rPr sz="1050" spc="-55" dirty="0">
                <a:latin typeface="Times New Roman"/>
                <a:cs typeface="Times New Roman"/>
              </a:rPr>
              <a:t>o</a:t>
            </a:r>
            <a:r>
              <a:rPr sz="1050" spc="60" dirty="0">
                <a:latin typeface="Times New Roman"/>
                <a:cs typeface="Times New Roman"/>
              </a:rPr>
              <a:t>u</a:t>
            </a:r>
            <a:r>
              <a:rPr sz="1050" dirty="0">
                <a:latin typeface="Times New Roman"/>
                <a:cs typeface="Times New Roman"/>
              </a:rPr>
              <a:t>t</a:t>
            </a:r>
            <a:r>
              <a:rPr sz="1050" spc="-8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f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dirty="0">
                <a:latin typeface="Times New Roman"/>
                <a:cs typeface="Times New Roman"/>
              </a:rPr>
              <a:t>r</a:t>
            </a:r>
            <a:r>
              <a:rPr sz="1050" spc="5" dirty="0">
                <a:latin typeface="Times New Roman"/>
                <a:cs typeface="Times New Roman"/>
              </a:rPr>
              <a:t>m</a:t>
            </a:r>
            <a:r>
              <a:rPr sz="1050" dirty="0">
                <a:latin typeface="Times New Roman"/>
                <a:cs typeface="Times New Roman"/>
              </a:rPr>
              <a:t>al  </a:t>
            </a:r>
            <a:r>
              <a:rPr sz="1050" spc="-5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97A118-97D7-31C0-169F-E80E7FC7795A}"/>
              </a:ext>
            </a:extLst>
          </p:cNvPr>
          <p:cNvSpPr txBox="1"/>
          <p:nvPr/>
        </p:nvSpPr>
        <p:spPr>
          <a:xfrm>
            <a:off x="6585390" y="5149854"/>
            <a:ext cx="72263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4604">
              <a:lnSpc>
                <a:spcPts val="1200"/>
              </a:lnSpc>
              <a:spcBef>
                <a:spcPts val="220"/>
              </a:spcBef>
            </a:pPr>
            <a:r>
              <a:rPr sz="1050" spc="15" dirty="0">
                <a:latin typeface="Times New Roman"/>
                <a:cs typeface="Times New Roman"/>
              </a:rPr>
              <a:t>With </a:t>
            </a:r>
            <a:r>
              <a:rPr sz="1050" spc="-10" dirty="0">
                <a:latin typeface="Times New Roman"/>
                <a:cs typeface="Times New Roman"/>
              </a:rPr>
              <a:t>formal </a:t>
            </a:r>
            <a:r>
              <a:rPr sz="1050" spc="-250" dirty="0">
                <a:latin typeface="Times New Roman"/>
                <a:cs typeface="Times New Roman"/>
              </a:rPr>
              <a:t> </a:t>
            </a:r>
            <a:r>
              <a:rPr sz="1050" spc="60" dirty="0">
                <a:latin typeface="Times New Roman"/>
                <a:cs typeface="Times New Roman"/>
              </a:rPr>
              <a:t>s</a:t>
            </a:r>
            <a:r>
              <a:rPr sz="1050" spc="-60" dirty="0">
                <a:latin typeface="Times New Roman"/>
                <a:cs typeface="Times New Roman"/>
              </a:rPr>
              <a:t>p</a:t>
            </a:r>
            <a:r>
              <a:rPr sz="1050" spc="5" dirty="0">
                <a:latin typeface="Times New Roman"/>
                <a:cs typeface="Times New Roman"/>
              </a:rPr>
              <a:t>ec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dirty="0">
                <a:latin typeface="Times New Roman"/>
                <a:cs typeface="Times New Roman"/>
              </a:rPr>
              <a:t>f</a:t>
            </a:r>
            <a:r>
              <a:rPr sz="1050" spc="55" dirty="0">
                <a:latin typeface="Times New Roman"/>
                <a:cs typeface="Times New Roman"/>
              </a:rPr>
              <a:t>i</a:t>
            </a:r>
            <a:r>
              <a:rPr sz="1050" spc="5" dirty="0">
                <a:latin typeface="Times New Roman"/>
                <a:cs typeface="Times New Roman"/>
              </a:rPr>
              <a:t>ca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6867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10FEEE-DEDE-E4E9-8759-B88CCFDEDF42}"/>
              </a:ext>
            </a:extLst>
          </p:cNvPr>
          <p:cNvSpPr txBox="1">
            <a:spLocks/>
          </p:cNvSpPr>
          <p:nvPr/>
        </p:nvSpPr>
        <p:spPr>
          <a:xfrm>
            <a:off x="1487488" y="2924175"/>
            <a:ext cx="9577387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tr-TR" altLang="en-US" sz="3400" b="1" dirty="0">
                <a:solidFill>
                  <a:srgbClr val="002060"/>
                </a:solidFill>
              </a:rPr>
              <a:t>keyifli çalışmalar...</a:t>
            </a: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6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24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720090" lvl="1" indent="-215265" algn="just">
              <a:lnSpc>
                <a:spcPts val="1939"/>
              </a:lnSpc>
              <a:spcBef>
                <a:spcPts val="5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doğrulama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geçerleme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işlemlerinde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verisi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üreticiler,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yordamları,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0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Prototipleme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simülasyon</a:t>
            </a:r>
            <a:r>
              <a:rPr lang="tr-TR" sz="24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055"/>
              </a:lnSpc>
              <a:spcBef>
                <a:spcPts val="25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Geliştirmenin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erken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ürünün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fikir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veren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yönlendiren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Bakım</a:t>
            </a:r>
            <a:r>
              <a:rPr lang="tr-TR" sz="2400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050"/>
              </a:lnSpc>
              <a:spcBef>
                <a:spcPts val="25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Programın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bakımını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kolaylaştıran,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koddan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şemalarının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üretilmesini,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çıkarılmasını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5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sistemleri,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ağ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yazılımları,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e-posta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4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4092</Words>
  <Application>Microsoft Office PowerPoint</Application>
  <PresentationFormat>Widescreen</PresentationFormat>
  <Paragraphs>666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Arial MT</vt:lpstr>
      <vt:lpstr>Calibri</vt:lpstr>
      <vt:lpstr>Calibri Light</vt:lpstr>
      <vt:lpstr>Times New Roman</vt:lpstr>
      <vt:lpstr>Wingdings</vt:lpstr>
      <vt:lpstr>Office Theme</vt:lpstr>
      <vt:lpstr>PowerPoint Presentation</vt:lpstr>
      <vt:lpstr>Ajanda</vt:lpstr>
      <vt:lpstr>Planlama</vt:lpstr>
      <vt:lpstr>Proje Kaynakları</vt:lpstr>
      <vt:lpstr>İnsan Kaynakları</vt:lpstr>
      <vt:lpstr>Donanım Kaynakları </vt:lpstr>
      <vt:lpstr>Yazılım Kaynakları </vt:lpstr>
      <vt:lpstr>Yazılım Kaynakları </vt:lpstr>
      <vt:lpstr>Yazılım Kaynakları </vt:lpstr>
      <vt:lpstr>Proje Maliyetleri </vt:lpstr>
      <vt:lpstr>Proje Maliyetleri </vt:lpstr>
      <vt:lpstr>Gözlemlenebilecek değerler </vt:lpstr>
      <vt:lpstr>Maliyet Kestirim Yöntemleri </vt:lpstr>
      <vt:lpstr>İşlev Noktaları Yöntemi </vt:lpstr>
      <vt:lpstr>Problemin bilgi ortamının  incelenmesi </vt:lpstr>
      <vt:lpstr>Problem Bilgi Ortamı Bileşenleri</vt:lpstr>
      <vt:lpstr>Problemin teknik karmaşıklığının incelenmesi</vt:lpstr>
      <vt:lpstr>İşlev Noktası Sayısı Hesaplama </vt:lpstr>
      <vt:lpstr>Satır Sayısı Kestirimi </vt:lpstr>
      <vt:lpstr>Etkin Maliyet Modeli </vt:lpstr>
      <vt:lpstr>COCOMO Modeli </vt:lpstr>
      <vt:lpstr>COCOMO Formülleri</vt:lpstr>
      <vt:lpstr>Proje Sınıfları </vt:lpstr>
      <vt:lpstr>Temel Model </vt:lpstr>
      <vt:lpstr>Temel Model </vt:lpstr>
      <vt:lpstr>Ara Model </vt:lpstr>
      <vt:lpstr>İş Gücü Hesaplama </vt:lpstr>
      <vt:lpstr>Maliyet Çarpanı Hesaplama </vt:lpstr>
      <vt:lpstr>Maliyet Etmenleri </vt:lpstr>
      <vt:lpstr>Ürün Özellikleri </vt:lpstr>
      <vt:lpstr>Bilgisayar Özellikleri </vt:lpstr>
      <vt:lpstr>Personel Özellikleri </vt:lpstr>
      <vt:lpstr>Proje Özellikleri </vt:lpstr>
      <vt:lpstr>İlk İşgücü değerini Düzeltme </vt:lpstr>
      <vt:lpstr>Ayrıntı Modeli </vt:lpstr>
      <vt:lpstr>Proje Ekip Yapısı Oluşturma </vt:lpstr>
      <vt:lpstr>Yüklenici Proje Ekip Yapısı </vt:lpstr>
      <vt:lpstr>Yüklenici Proje Ekip Yapısı </vt:lpstr>
      <vt:lpstr>İş Sahibi Proje Ekip Yapısı </vt:lpstr>
      <vt:lpstr>Sistem Çözümleme </vt:lpstr>
      <vt:lpstr>Gereksinim Nedir? </vt:lpstr>
      <vt:lpstr>Gereksinim Çeşitleri </vt:lpstr>
      <vt:lpstr>Gereksinim Türleri </vt:lpstr>
      <vt:lpstr>Fiziksel Çevre </vt:lpstr>
      <vt:lpstr>Ara yüzler </vt:lpstr>
      <vt:lpstr>Kullanıcı ve İnsan etmeni </vt:lpstr>
      <vt:lpstr>İşlevsellik </vt:lpstr>
      <vt:lpstr>Belgeleme </vt:lpstr>
      <vt:lpstr>Veri </vt:lpstr>
      <vt:lpstr>Kaynaklar </vt:lpstr>
      <vt:lpstr>Güvenlik </vt:lpstr>
      <vt:lpstr>Kalite Güvencesi </vt:lpstr>
      <vt:lpstr>Gereksinim Özellikleri </vt:lpstr>
      <vt:lpstr>Gereksinim Çözümleme Çalışması</vt:lpstr>
      <vt:lpstr>Gereksinim Çözümleme Çalışması</vt:lpstr>
      <vt:lpstr>Gereksinim Çözümleme Çalışması</vt:lpstr>
      <vt:lpstr>Doğrulama Süreci </vt:lpstr>
      <vt:lpstr>Örnek </vt:lpstr>
      <vt:lpstr>Gereksinim Verisi Toplanması </vt:lpstr>
      <vt:lpstr>Sorma Yöntemi </vt:lpstr>
      <vt:lpstr>Sorma Yöntemi </vt:lpstr>
      <vt:lpstr>Karşılıklı Görüşme Yapısal Soru  Türleri </vt:lpstr>
      <vt:lpstr>Sorma Yöntemi </vt:lpstr>
      <vt:lpstr>Psikolojik Türetme Teknikleri </vt:lpstr>
      <vt:lpstr>İstatistiksel Teknikler </vt:lpstr>
      <vt:lpstr>Veri Modelleme Yöntemleri </vt:lpstr>
      <vt:lpstr>Nesne-İlişki Şemaları </vt:lpstr>
      <vt:lpstr>Veri Modelleme ER diyagramı </vt:lpstr>
      <vt:lpstr>Veri Sözlüğü</vt:lpstr>
      <vt:lpstr>Süreç/İşlem Modelleme Yöntemleri</vt:lpstr>
      <vt:lpstr>Veri Akış Diyagramı </vt:lpstr>
      <vt:lpstr>VAD Yönteminde Kullanılan  Semboller </vt:lpstr>
      <vt:lpstr>Veri Akış Diyagramı </vt:lpstr>
      <vt:lpstr>Veri Akış Diyagramı </vt:lpstr>
      <vt:lpstr>Veri Akış Diyagramı Neyi Gösterir</vt:lpstr>
      <vt:lpstr>Veri Akış Diyagramı Neyi Göstermez</vt:lpstr>
      <vt:lpstr>Süreç Tanımlama Dili </vt:lpstr>
      <vt:lpstr>Düz Metin </vt:lpstr>
      <vt:lpstr>Şablon </vt:lpstr>
      <vt:lpstr>Yapısal İngilizce </vt:lpstr>
      <vt:lpstr>Kullanıcı Arayüz Prototipleme (KAP)</vt:lpstr>
      <vt:lpstr>KAP Özellikleri </vt:lpstr>
      <vt:lpstr>KAP Raporları </vt:lpstr>
      <vt:lpstr>Sistem Analiz Raporu </vt:lpstr>
      <vt:lpstr>Geliştirim Masrafları  Karşılaştırması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Oracle Database 21c Express Edition and SQL Developer</dc:title>
  <dc:creator>Nano</dc:creator>
  <cp:lastModifiedBy>Nano</cp:lastModifiedBy>
  <cp:revision>437</cp:revision>
  <dcterms:created xsi:type="dcterms:W3CDTF">2023-05-01T21:41:46Z</dcterms:created>
  <dcterms:modified xsi:type="dcterms:W3CDTF">2025-01-26T09:58:41Z</dcterms:modified>
</cp:coreProperties>
</file>